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  <p:sldMasterId id="2147483656" r:id="rId2"/>
    <p:sldMasterId id="2147483680" r:id="rId3"/>
    <p:sldMasterId id="2147483685" r:id="rId4"/>
    <p:sldMasterId id="2147483699" r:id="rId5"/>
  </p:sldMasterIdLst>
  <p:notesMasterIdLst>
    <p:notesMasterId r:id="rId50"/>
  </p:notesMasterIdLst>
  <p:handoutMasterIdLst>
    <p:handoutMasterId r:id="rId51"/>
  </p:handoutMasterIdLst>
  <p:sldIdLst>
    <p:sldId id="282" r:id="rId6"/>
    <p:sldId id="302" r:id="rId7"/>
    <p:sldId id="365" r:id="rId8"/>
    <p:sldId id="335" r:id="rId9"/>
    <p:sldId id="372" r:id="rId10"/>
    <p:sldId id="373" r:id="rId11"/>
    <p:sldId id="378" r:id="rId12"/>
    <p:sldId id="374" r:id="rId13"/>
    <p:sldId id="375" r:id="rId14"/>
    <p:sldId id="376" r:id="rId15"/>
    <p:sldId id="377" r:id="rId16"/>
    <p:sldId id="343" r:id="rId17"/>
    <p:sldId id="334" r:id="rId18"/>
    <p:sldId id="336" r:id="rId19"/>
    <p:sldId id="337" r:id="rId20"/>
    <p:sldId id="354" r:id="rId21"/>
    <p:sldId id="338" r:id="rId22"/>
    <p:sldId id="339" r:id="rId23"/>
    <p:sldId id="325" r:id="rId24"/>
    <p:sldId id="358" r:id="rId25"/>
    <p:sldId id="359" r:id="rId26"/>
    <p:sldId id="361" r:id="rId27"/>
    <p:sldId id="259" r:id="rId28"/>
    <p:sldId id="363" r:id="rId29"/>
    <p:sldId id="357" r:id="rId30"/>
    <p:sldId id="360" r:id="rId31"/>
    <p:sldId id="356" r:id="rId32"/>
    <p:sldId id="362" r:id="rId33"/>
    <p:sldId id="260" r:id="rId34"/>
    <p:sldId id="331" r:id="rId35"/>
    <p:sldId id="341" r:id="rId36"/>
    <p:sldId id="346" r:id="rId37"/>
    <p:sldId id="345" r:id="rId38"/>
    <p:sldId id="326" r:id="rId39"/>
    <p:sldId id="352" r:id="rId40"/>
    <p:sldId id="353" r:id="rId41"/>
    <p:sldId id="349" r:id="rId42"/>
    <p:sldId id="350" r:id="rId43"/>
    <p:sldId id="364" r:id="rId44"/>
    <p:sldId id="379" r:id="rId45"/>
    <p:sldId id="355" r:id="rId46"/>
    <p:sldId id="351" r:id="rId47"/>
    <p:sldId id="329" r:id="rId48"/>
    <p:sldId id="263" r:id="rId4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F13"/>
    <a:srgbClr val="190300"/>
    <a:srgbClr val="C70500"/>
    <a:srgbClr val="D7EFFF"/>
    <a:srgbClr val="FBEECD"/>
    <a:srgbClr val="CC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0" autoAdjust="0"/>
    <p:restoredTop sz="86404"/>
  </p:normalViewPr>
  <p:slideViewPr>
    <p:cSldViewPr snapToGrid="0" snapToObjects="1">
      <p:cViewPr varScale="1">
        <p:scale>
          <a:sx n="135" d="100"/>
          <a:sy n="135" d="100"/>
        </p:scale>
        <p:origin x="1856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CE5254A-FBCB-B444-AF72-FCFABD6B9A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3220B-5B46-9841-98EC-DF5C6E90E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7DAF-59A7-5648-9346-451BAEB098C6}" type="datetimeFigureOut">
              <a:rPr lang="es-ES" smtClean="0"/>
              <a:t>27/9/24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297E16-809F-A949-9AF0-120C7A751C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2FF8AA-833A-2144-90FF-67A4ECDD5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86112-85CF-A846-AAA7-7FFEF9F442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195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3AB20-4437-9340-9FF8-81347A87F1AD}" type="datetimeFigureOut">
              <a:rPr lang="es-ES" smtClean="0"/>
              <a:t>27/9/24</a:t>
            </a:fld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311A-5966-C54A-8A32-DB537D3CAD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loops</a:t>
            </a:r>
            <a:r>
              <a:rPr lang="es-ES" dirty="0"/>
              <a:t> son regiones variables que son las que mutan y las que permiten distinguir entre microorganismos.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060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El </a:t>
            </a:r>
            <a:r>
              <a:rPr lang="es-ES" dirty="0" err="1"/>
              <a:t>RNAr</a:t>
            </a:r>
            <a:r>
              <a:rPr lang="es-ES" dirty="0"/>
              <a:t> tiene 1500 pb.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59742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Con metagenómica se obtienen secuencias cortas de todo el DNA, o a menos los que hibridan con esos cebadores.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5727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49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8923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658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98292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2B78233-A5DB-994B-BD41-02BB62B89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6E94D9-77ED-4844-97B3-F10D42E565D1}"/>
              </a:ext>
            </a:extLst>
          </p:cNvPr>
          <p:cNvSpPr txBox="1"/>
          <p:nvPr userDrawn="1"/>
        </p:nvSpPr>
        <p:spPr>
          <a:xfrm>
            <a:off x="329937" y="6202837"/>
            <a:ext cx="125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8507C16-89E1-4D43-9171-A1CEEE7C010C}" type="datetime1">
              <a:rPr lang="es-ES" sz="14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4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1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7A7AF40-AA69-3442-B768-E2C84B1E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363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E70B0647-F99D-B143-BF1B-E6F019E80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282295-E075-3B45-A0DF-E107D35A754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F59C235-4023-1844-BD3D-81F0865B65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35" name="Marcador de texto 25">
            <a:extLst>
              <a:ext uri="{FF2B5EF4-FFF2-40B4-BE49-F238E27FC236}">
                <a16:creationId xmlns:a16="http://schemas.microsoft.com/office/drawing/2014/main" id="{9332EF15-D36E-F84A-9B5F-F02E7CE1D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id="{13AACC63-AB3C-0249-B052-AD1891D7F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id="{C507ED2C-F0D6-D84B-9EBD-00E50E82B2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3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FAE4EA-7C1B-6D43-9344-8F84DFD4E4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1A690B-B9EB-6D4F-9A68-33AE2EEE3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437467" y="651934"/>
            <a:ext cx="5799666" cy="580813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11D38E7-5D46-9C4F-BCAF-75F99180E380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9E1BAAE-8EE6-1F43-9E88-9DBE86F8F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9268" y="2633133"/>
            <a:ext cx="4893732" cy="25146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8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11D90907-CBE5-8548-BF18-2645596A8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3033293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86AB6B6-7055-DF4B-95E8-D3F4472844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3078403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12E5F717-A1F3-BA4E-B751-CA002D046B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3033293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9268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667C917-DEA5-934D-B6A4-E3F089665E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694AF2-7739-3E40-8DBE-CAEC270F2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4804FA-3E41-004C-B3BC-6E04E5BF0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41D431-9E0F-C840-8BE5-3F6B1B8C8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0F5A7-8522-1A4A-9060-9B511F1FBBC9}" type="datetimeFigureOut">
              <a:rPr lang="es-ES" smtClean="0"/>
              <a:t>27/9/24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A4A18C8-D62A-3548-A941-56F30424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813BE3-22DA-3F4D-8728-040792CA8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16F31-2776-054B-B990-729C77C4D66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04287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-94128" y="-47065"/>
            <a:ext cx="6173196" cy="695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FB673C-18EC-C947-B374-88F9D520CBE2}"/>
              </a:ext>
            </a:extLst>
          </p:cNvPr>
          <p:cNvSpPr txBox="1">
            <a:spLocks/>
          </p:cNvSpPr>
          <p:nvPr userDrawn="1"/>
        </p:nvSpPr>
        <p:spPr>
          <a:xfrm>
            <a:off x="6405396" y="412825"/>
            <a:ext cx="5464809" cy="1736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200" b="0" i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00. Título capítulo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75ED96C-8A7C-D448-A949-4DBCC0EB801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62" name="Marcador de texto 25">
            <a:extLst>
              <a:ext uri="{FF2B5EF4-FFF2-40B4-BE49-F238E27FC236}">
                <a16:creationId xmlns:a16="http://schemas.microsoft.com/office/drawing/2014/main" id="{7071F130-476B-F547-91B8-CC3DB646FA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63" name="Marcador de texto 25">
            <a:extLst>
              <a:ext uri="{FF2B5EF4-FFF2-40B4-BE49-F238E27FC236}">
                <a16:creationId xmlns:a16="http://schemas.microsoft.com/office/drawing/2014/main" id="{966C36CF-F134-D443-966D-C0FD80B7D9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5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76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21E2552-C813-F846-AEDA-3751F2FD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6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0" y="-3889"/>
            <a:ext cx="6079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ED7880-D15C-3944-8CCA-292490C09F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7858CACE-248D-0542-9330-FD123F443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47602718-D3D1-754F-839A-F5A3228199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4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5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D6CA84F-EEBF-1F43-BA6C-8C9BDF67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D60EF30-241A-3342-80AD-D10B53AC81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3F50DC-F75A-674C-A65B-9D93EA913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87" y="0"/>
            <a:ext cx="5962713" cy="685800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CD02AA0-914F-B249-A00E-369D1D4205E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839E92D0-F74C-D24A-B9B5-A1E9A42049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EEC487-2A86-6945-AA4B-CF4C2C115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0C3593-96E0-5B4D-87BC-EB7EB3CCA73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D79F9DE1-B7ED-FB4C-8312-2BE5BFC03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5E237027-DC7E-9B43-BB10-850FCEC3C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56DB1BF4-82DE-2D46-95DF-90816C1647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FCC509-E98E-C347-B5BB-5ECC13E5F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1595CB-EB2D-7741-81D6-1C45679D1180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428A29B-8E68-B94F-B556-33F4E0C76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id="{FB5CB3A2-882C-F642-917B-B21D108C05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52B5DD65-30D1-4D42-9B0C-AD0B23430B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D35D45-7030-2D4B-84F8-52D62A9B50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B1A6EA-CC82-214E-AC21-5C78BDE6CE27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0DF77F4-4D2F-BE49-8BF4-309589EFCC2D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E0B3C2B-6A56-9B4B-BCC8-AE96AC0EF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98B2BFC-9FDE-5B4B-BCF2-2C8FCC4E8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25603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61D2BD-CAB8-1245-A6F7-AC8245AA5FB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14F1A5A-5DEC-524D-8958-4A86FCF8FC28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F5DE69-7F84-1C42-9C78-95952CBB2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Barra_Gri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4" y="6044491"/>
            <a:ext cx="11464547" cy="5486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60" y="6095427"/>
            <a:ext cx="2743200" cy="365125"/>
          </a:xfrm>
        </p:spPr>
        <p:txBody>
          <a:bodyPr/>
          <a:lstStyle/>
          <a:p>
            <a:fld id="{E340BA3A-5DDA-134E-9763-2B0E440B08E8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5" name="Conector recto 4"/>
          <p:cNvCxnSpPr/>
          <p:nvPr userDrawn="1"/>
        </p:nvCxnSpPr>
        <p:spPr>
          <a:xfrm flipV="1">
            <a:off x="378111" y="690528"/>
            <a:ext cx="11310428" cy="16443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395"/>
            <a:ext cx="5688313" cy="1194031"/>
          </a:xfrm>
        </p:spPr>
        <p:txBody>
          <a:bodyPr anchor="t">
            <a:normAutofit/>
          </a:bodyPr>
          <a:lstStyle>
            <a:lvl1pPr>
              <a:defRPr sz="1867" b="0" i="0">
                <a:solidFill>
                  <a:srgbClr val="5D5D5D"/>
                </a:solidFill>
                <a:latin typeface="ApexNew-Light"/>
                <a:cs typeface="ApexNew-Ligh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10401" y="272873"/>
            <a:ext cx="5108291" cy="36244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rgbClr val="E05729"/>
                </a:solidFill>
              </a:defRPr>
            </a:lvl1pPr>
          </a:lstStyle>
          <a:p>
            <a:pPr lvl="0"/>
            <a:r>
              <a:rPr lang="es-ES_tradnl" dirty="0"/>
              <a:t>Haga clic para agregar titulo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347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 b="0" i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CE1C3B5F-C576-0340-8C46-8F0394A7BBF3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5EBDB8-65D6-0E4A-B030-1E865AEFC8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01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260B25-D7BA-5A4F-A01B-7563FAF0061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tx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ED909F-28E6-984F-856C-41D30A7FF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4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98A526-CE28-4F45-95D2-5AA607C91AE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1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7C310A-8378-204B-90CA-231BD0D04605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B7BD8C-AC39-B444-ADFB-2BCC888CC73A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1FF0CA2-4EAC-214E-B68A-3E2098B3D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18F6060D-7439-1646-89FC-3BB88093D9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B36E819B-B0B5-1E42-AA60-3FAC998399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AE970B53-C2DA-7C41-A63E-932C247352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76B0727-BD79-384E-8DC7-DBAF1B262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44705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58DC16-EC79-6440-A94E-67875825DDA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4D65852-7D58-CC4D-BD65-45526DB8C0C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34CA42C-4E50-2846-B4B3-FAA21F2D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id="{4C4C77CA-E7C4-9444-AC8C-2DD982200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52201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516FFB-140D-7F43-8F92-D678D3213C2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E2259C4-CD4B-2046-B015-723CB0297D2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AC0AA867-10A7-7D46-BF36-E4FF1D0980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E8BC292C-9D62-CF4E-912D-573826214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0C50A9C2-B17E-7B4C-86D3-D8EE0654C9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205958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42E1C2F-5BF7-6A4B-B25E-96F8E7915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6E09DF-0CE0-6C40-9D23-6DF3B17D8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texto 25">
            <a:extLst>
              <a:ext uri="{FF2B5EF4-FFF2-40B4-BE49-F238E27FC236}">
                <a16:creationId xmlns:a16="http://schemas.microsoft.com/office/drawing/2014/main" id="{0B94D12C-EF15-7241-8F8A-D85C9BC4DD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7709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7382A-8AAA-CB48-A11C-E5B5301F0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9"/>
            <a:ext cx="12169585" cy="6845391"/>
          </a:xfrm>
          <a:prstGeom prst="rect">
            <a:avLst/>
          </a:prstGeom>
        </p:spPr>
      </p:pic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9E87D53-8499-8044-B22E-74D4F56221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CD4E9A0-39A8-774F-8E5D-965329C42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8737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Barra_Gri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4" y="6044491"/>
            <a:ext cx="11464547" cy="5486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60" y="6095427"/>
            <a:ext cx="2743200" cy="365125"/>
          </a:xfrm>
        </p:spPr>
        <p:txBody>
          <a:bodyPr/>
          <a:lstStyle/>
          <a:p>
            <a:fld id="{E340BA3A-5DDA-134E-9763-2B0E440B08E8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5" name="Conector recto 4"/>
          <p:cNvCxnSpPr/>
          <p:nvPr userDrawn="1"/>
        </p:nvCxnSpPr>
        <p:spPr>
          <a:xfrm flipV="1">
            <a:off x="378111" y="690528"/>
            <a:ext cx="11310428" cy="16443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395"/>
            <a:ext cx="5688313" cy="1194031"/>
          </a:xfrm>
        </p:spPr>
        <p:txBody>
          <a:bodyPr anchor="t">
            <a:normAutofit/>
          </a:bodyPr>
          <a:lstStyle>
            <a:lvl1pPr>
              <a:defRPr sz="1867" b="0" i="0">
                <a:solidFill>
                  <a:srgbClr val="5D5D5D"/>
                </a:solidFill>
                <a:latin typeface="ApexNew-Light"/>
                <a:cs typeface="ApexNew-Ligh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10401" y="272873"/>
            <a:ext cx="5108291" cy="36244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rgbClr val="E05729"/>
                </a:solidFill>
              </a:defRPr>
            </a:lvl1pPr>
          </a:lstStyle>
          <a:p>
            <a:pPr lvl="0"/>
            <a:r>
              <a:rPr lang="es-ES_tradnl" dirty="0"/>
              <a:t>Haga clic para agregar titulo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371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 b="0" i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CE1C3B5F-C576-0340-8C46-8F0394A7BBF3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5EBDB8-65D6-0E4A-B030-1E865AEFC8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260B25-D7BA-5A4F-A01B-7563FAF0061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tx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ED909F-28E6-984F-856C-41D30A7FF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98A526-CE28-4F45-95D2-5AA607C91AE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6EBC75A-9B7A-B54E-85DF-B79AF25D84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7EDF925-D83E-B04E-B5F9-5E5F42ED1EF9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778311B-4D4E-1F47-916B-BE429DFEDB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C7BAFB5-0C3A-1442-A5F8-7E6F75E348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D65E536-901D-004C-A655-0B89E3C73F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473DFD97-5404-A343-A081-6506159B5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3D52AA22-C61D-7041-9072-B6901BA93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E322B15-8164-CE48-95D2-5BCAC33B52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5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747F716-090E-B946-B4CB-5827382B29E0}"/>
              </a:ext>
            </a:extLst>
          </p:cNvPr>
          <p:cNvSpPr txBox="1">
            <a:spLocks/>
          </p:cNvSpPr>
          <p:nvPr userDrawn="1"/>
        </p:nvSpPr>
        <p:spPr>
          <a:xfrm>
            <a:off x="8752475" y="6476458"/>
            <a:ext cx="3139920" cy="15173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i="0" kern="1200" spc="0" baseline="0">
                <a:solidFill>
                  <a:schemeClr val="accent4"/>
                </a:solidFill>
                <a:latin typeface="FS Pimlico" panose="0200050606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CEC12-63F7-EE49-8F2F-F20D400E7432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6E1CEB-2839-3B40-8977-39DC6F2447A7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27/9/24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8" r:id="rId2"/>
    <p:sldLayoutId id="214748372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1" r:id="rId2"/>
    <p:sldLayoutId id="2147483686" r:id="rId3"/>
    <p:sldLayoutId id="2147483687" r:id="rId4"/>
    <p:sldLayoutId id="2147483714" r:id="rId5"/>
    <p:sldLayoutId id="2147483682" r:id="rId6"/>
    <p:sldLayoutId id="2147483693" r:id="rId7"/>
    <p:sldLayoutId id="2147483724" r:id="rId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4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2" r:id="rId2"/>
    <p:sldLayoutId id="2147483703" r:id="rId3"/>
    <p:sldLayoutId id="2147483704" r:id="rId4"/>
    <p:sldLayoutId id="2147483705" r:id="rId5"/>
    <p:sldLayoutId id="2147483715" r:id="rId6"/>
    <p:sldLayoutId id="2147483716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BBFDA9-87ED-7D4D-9C52-65C4019581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tiff"/><Relationship Id="rId7" Type="http://schemas.openxmlformats.org/officeDocument/2006/relationships/image" Target="../media/image48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tiff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earthmicrobiome.org/" TargetMode="External"/><Relationship Id="rId7" Type="http://schemas.openxmlformats.org/officeDocument/2006/relationships/hyperlink" Target="https://www.hmpdacc.org/" TargetMode="External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5.png"/><Relationship Id="rId5" Type="http://schemas.openxmlformats.org/officeDocument/2006/relationships/image" Target="../media/image47.png"/><Relationship Id="rId4" Type="http://schemas.openxmlformats.org/officeDocument/2006/relationships/hyperlink" Target="https://microsetta.ucsd.edu/about/american-gut-project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5911E35-1556-9C46-AA83-C01215B09DED}"/>
              </a:ext>
            </a:extLst>
          </p:cNvPr>
          <p:cNvSpPr txBox="1"/>
          <p:nvPr/>
        </p:nvSpPr>
        <p:spPr>
          <a:xfrm>
            <a:off x="5950478" y="4774872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pex New"/>
                <a:ea typeface="+mj-ea"/>
                <a:cs typeface="+mj-cs"/>
              </a:rPr>
              <a:t>Dra. María </a:t>
            </a:r>
            <a:r>
              <a:rPr lang="es-ES" dirty="0" err="1">
                <a:latin typeface="Apex New"/>
                <a:ea typeface="+mj-ea"/>
                <a:cs typeface="+mj-cs"/>
              </a:rPr>
              <a:t>Lairón</a:t>
            </a:r>
            <a:r>
              <a:rPr lang="es-ES" dirty="0">
                <a:latin typeface="Apex New"/>
                <a:ea typeface="+mj-ea"/>
                <a:cs typeface="+mj-cs"/>
              </a:rPr>
              <a:t> Peris</a:t>
            </a:r>
          </a:p>
          <a:p>
            <a:r>
              <a:rPr lang="es-ES" dirty="0" err="1">
                <a:latin typeface="Apex New"/>
                <a:ea typeface="+mj-ea"/>
                <a:cs typeface="+mj-cs"/>
              </a:rPr>
              <a:t>maria.lairon@professor.universidadviu.com</a:t>
            </a:r>
            <a:endParaRPr lang="es-ES" dirty="0">
              <a:latin typeface="Apex New"/>
              <a:ea typeface="+mj-ea"/>
              <a:cs typeface="+mj-cs"/>
            </a:endParaRP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F5F6069F-BB47-E34D-A889-C63883D4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93" y="325097"/>
            <a:ext cx="11007170" cy="902393"/>
          </a:xfrm>
        </p:spPr>
        <p:txBody>
          <a:bodyPr/>
          <a:lstStyle/>
          <a:p>
            <a:r>
              <a:rPr lang="es-ES" sz="4800" dirty="0"/>
              <a:t>Máster en Bioinformática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1A0F4B86-AE2F-3948-8993-7AFE7A762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794" y="1306974"/>
            <a:ext cx="11490411" cy="563602"/>
          </a:xfrm>
        </p:spPr>
        <p:txBody>
          <a:bodyPr/>
          <a:lstStyle/>
          <a:p>
            <a:r>
              <a:rPr lang="es-ES_tradnl" b="1" dirty="0"/>
              <a:t> </a:t>
            </a:r>
            <a:endParaRPr lang="es-ES" dirty="0"/>
          </a:p>
          <a:p>
            <a:r>
              <a:rPr lang="es-ES" b="1" dirty="0"/>
              <a:t> Análisis de datos </a:t>
            </a:r>
            <a:r>
              <a:rPr lang="es-ES" b="1" dirty="0" err="1"/>
              <a:t>ómicos</a:t>
            </a:r>
            <a:r>
              <a:rPr lang="es-ES" b="1" dirty="0"/>
              <a:t> para poblaciones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C6CD89A9-538F-A841-AA70-63BC030F6B98}"/>
              </a:ext>
            </a:extLst>
          </p:cNvPr>
          <p:cNvSpPr txBox="1">
            <a:spLocks/>
          </p:cNvSpPr>
          <p:nvPr/>
        </p:nvSpPr>
        <p:spPr>
          <a:xfrm>
            <a:off x="446893" y="2415023"/>
            <a:ext cx="3256828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Curso académico 2023-24</a:t>
            </a:r>
          </a:p>
        </p:txBody>
      </p:sp>
    </p:spTree>
    <p:extLst>
      <p:ext uri="{BB962C8B-B14F-4D97-AF65-F5344CB8AC3E}">
        <p14:creationId xmlns:p14="http://schemas.microsoft.com/office/powerpoint/2010/main" val="1750651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Aula asignatura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EE5BD35-9C2F-1548-B21B-F12B4005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22" y="1669790"/>
            <a:ext cx="3604491" cy="230519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59BA955E-9744-B748-8108-F638F3F6B2DA}"/>
              </a:ext>
            </a:extLst>
          </p:cNvPr>
          <p:cNvSpPr/>
          <p:nvPr/>
        </p:nvSpPr>
        <p:spPr>
          <a:xfrm>
            <a:off x="389685" y="2194010"/>
            <a:ext cx="3884550" cy="872836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ACC0D49-510C-514F-873C-CBB00BF81A09}"/>
              </a:ext>
            </a:extLst>
          </p:cNvPr>
          <p:cNvCxnSpPr>
            <a:cxnSpLocks/>
          </p:cNvCxnSpPr>
          <p:nvPr/>
        </p:nvCxnSpPr>
        <p:spPr>
          <a:xfrm flipV="1">
            <a:off x="4584633" y="2822387"/>
            <a:ext cx="1221920" cy="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984BF9B-5F57-4D43-A07E-11103B2AC86C}"/>
              </a:ext>
            </a:extLst>
          </p:cNvPr>
          <p:cNvSpPr/>
          <p:nvPr/>
        </p:nvSpPr>
        <p:spPr>
          <a:xfrm>
            <a:off x="991926" y="4577082"/>
            <a:ext cx="96292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s-ES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Descargarlo</a:t>
            </a:r>
            <a:r>
              <a:rPr lang="en-US" altLang="es-E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del Campus Virtual (</a:t>
            </a:r>
            <a:r>
              <a:rPr lang="es-ES" b="1" dirty="0"/>
              <a:t> </a:t>
            </a:r>
            <a:r>
              <a:rPr lang="es-ES" dirty="0"/>
              <a:t>03.Materiales del profesor -&gt;</a:t>
            </a:r>
            <a:r>
              <a:rPr lang="es-ES" b="1" dirty="0"/>
              <a:t> </a:t>
            </a:r>
            <a:r>
              <a:rPr lang="es-ES" dirty="0" err="1"/>
              <a:t>environments_conda</a:t>
            </a:r>
            <a:r>
              <a:rPr lang="en-US" altLang="es-E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) y </a:t>
            </a:r>
            <a:r>
              <a:rPr lang="en-US" altLang="es-ES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crear</a:t>
            </a:r>
            <a:r>
              <a:rPr lang="en-US" altLang="es-E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el </a:t>
            </a:r>
            <a:r>
              <a:rPr lang="en-US" altLang="es-ES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ambiente</a:t>
            </a:r>
            <a:r>
              <a:rPr lang="en-US" altLang="es-E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</a:t>
            </a:r>
          </a:p>
          <a:p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 err="1"/>
              <a:t>conda</a:t>
            </a:r>
            <a:r>
              <a:rPr lang="es-ES" dirty="0"/>
              <a:t> </a:t>
            </a:r>
            <a:r>
              <a:rPr lang="es-ES" dirty="0" err="1"/>
              <a:t>env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-f </a:t>
            </a:r>
            <a:r>
              <a:rPr lang="es-ES" dirty="0" err="1"/>
              <a:t>mpa.yml</a:t>
            </a:r>
            <a:r>
              <a:rPr lang="es-ES" dirty="0"/>
              <a:t> </a:t>
            </a:r>
            <a:r>
              <a:rPr lang="es-ES" b="1" dirty="0">
                <a:solidFill>
                  <a:srgbClr val="E64F13"/>
                </a:solidFill>
              </a:rPr>
              <a:t>SESIÓN 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–f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gpa.yml</a:t>
            </a:r>
            <a:r>
              <a:rPr lang="es-ES" dirty="0"/>
              <a:t> </a:t>
            </a:r>
            <a:r>
              <a:rPr lang="es-ES" b="1" dirty="0">
                <a:solidFill>
                  <a:srgbClr val="E64F13"/>
                </a:solidFill>
              </a:rPr>
              <a:t>SESIÓN 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–f dada2.yml </a:t>
            </a:r>
            <a:r>
              <a:rPr lang="es-ES" b="1" dirty="0">
                <a:solidFill>
                  <a:srgbClr val="E64F13"/>
                </a:solidFill>
              </a:rPr>
              <a:t>SESIÓN 5</a:t>
            </a:r>
            <a:endParaRPr lang="en-US" altLang="es-ES" b="1" dirty="0">
              <a:solidFill>
                <a:srgbClr val="E64F13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B9D0DA5-CA16-724C-BE1C-BC753E108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795" y="1412388"/>
            <a:ext cx="3604491" cy="28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00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Aula asignatura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EE5BD35-9C2F-1548-B21B-F12B4005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222" y="1675276"/>
            <a:ext cx="3604491" cy="230519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59BA955E-9744-B748-8108-F638F3F6B2DA}"/>
              </a:ext>
            </a:extLst>
          </p:cNvPr>
          <p:cNvSpPr/>
          <p:nvPr/>
        </p:nvSpPr>
        <p:spPr>
          <a:xfrm>
            <a:off x="389685" y="2199496"/>
            <a:ext cx="3884550" cy="872836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ACC0D49-510C-514F-873C-CBB00BF81A09}"/>
              </a:ext>
            </a:extLst>
          </p:cNvPr>
          <p:cNvCxnSpPr>
            <a:cxnSpLocks/>
          </p:cNvCxnSpPr>
          <p:nvPr/>
        </p:nvCxnSpPr>
        <p:spPr>
          <a:xfrm>
            <a:off x="4514943" y="2655559"/>
            <a:ext cx="1532319" cy="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984BF9B-5F57-4D43-A07E-11103B2AC86C}"/>
              </a:ext>
            </a:extLst>
          </p:cNvPr>
          <p:cNvSpPr/>
          <p:nvPr/>
        </p:nvSpPr>
        <p:spPr>
          <a:xfrm>
            <a:off x="767222" y="4080670"/>
            <a:ext cx="1024183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s-ES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Descargarlo</a:t>
            </a:r>
            <a:r>
              <a:rPr lang="en-US" altLang="es-E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del Campus Virtual (</a:t>
            </a:r>
            <a:r>
              <a:rPr lang="es-ES" b="1" dirty="0"/>
              <a:t> </a:t>
            </a:r>
            <a:r>
              <a:rPr lang="es-ES" dirty="0"/>
              <a:t>03.Materiales del profesor -&gt;</a:t>
            </a:r>
            <a:r>
              <a:rPr lang="es-ES" b="1" dirty="0"/>
              <a:t> </a:t>
            </a:r>
            <a:r>
              <a:rPr lang="es-ES" dirty="0" err="1"/>
              <a:t>environments_conda</a:t>
            </a:r>
            <a:r>
              <a:rPr lang="en-US" altLang="es-E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) y </a:t>
            </a:r>
            <a:r>
              <a:rPr lang="en-US" altLang="es-ES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crear</a:t>
            </a:r>
            <a:r>
              <a:rPr lang="en-US" altLang="es-E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el </a:t>
            </a:r>
            <a:r>
              <a:rPr lang="en-US" altLang="es-ES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ambiente</a:t>
            </a:r>
            <a:r>
              <a:rPr lang="en-US" altLang="es-ES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</a:t>
            </a:r>
          </a:p>
          <a:p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s-ES" dirty="0" err="1"/>
              <a:t>conda</a:t>
            </a:r>
            <a:r>
              <a:rPr lang="es-ES" dirty="0"/>
              <a:t> </a:t>
            </a:r>
            <a:r>
              <a:rPr lang="es-ES" dirty="0" err="1"/>
              <a:t>env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–f </a:t>
            </a:r>
            <a:r>
              <a:rPr lang="es-ES" dirty="0" err="1"/>
              <a:t>metagenomics.yml</a:t>
            </a:r>
            <a:r>
              <a:rPr lang="es-ES" dirty="0"/>
              <a:t> </a:t>
            </a:r>
            <a:r>
              <a:rPr lang="es-ES" b="1" dirty="0">
                <a:solidFill>
                  <a:srgbClr val="E64F13"/>
                </a:solidFill>
              </a:rPr>
              <a:t>SESIÓN 4</a:t>
            </a:r>
            <a:endParaRPr lang="en-US" altLang="es-ES" b="1" dirty="0">
              <a:solidFill>
                <a:srgbClr val="E64F13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 err="1"/>
              <a:t>conda</a:t>
            </a:r>
            <a:r>
              <a:rPr lang="es-ES" dirty="0"/>
              <a:t> </a:t>
            </a:r>
            <a:r>
              <a:rPr lang="es-ES" dirty="0" err="1"/>
              <a:t>env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–f qiime2-2021.4.yml </a:t>
            </a:r>
            <a:r>
              <a:rPr lang="es-ES" b="1" dirty="0">
                <a:solidFill>
                  <a:srgbClr val="E64F13"/>
                </a:solidFill>
              </a:rPr>
              <a:t>SESIÓN 6 7 y 8</a:t>
            </a:r>
            <a:endParaRPr lang="es-ES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–f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r_env_statistic_metataxonomics.yml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b="1" dirty="0">
                <a:solidFill>
                  <a:srgbClr val="E64F13"/>
                </a:solidFill>
              </a:rPr>
              <a:t>SESIÓN 10 11 y 12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 err="1"/>
              <a:t>conda</a:t>
            </a:r>
            <a:r>
              <a:rPr lang="es-ES" dirty="0"/>
              <a:t> </a:t>
            </a:r>
            <a:r>
              <a:rPr lang="es-ES" dirty="0" err="1"/>
              <a:t>env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–f r_env_2.yml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FBC07A-C99B-9D4B-8ABF-E0B042E0A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069" y="1395526"/>
            <a:ext cx="3604491" cy="28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0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CFCD5D-A024-6340-991E-757E86DF77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b="1" dirty="0"/>
              <a:t>Introducción al análisis de datos </a:t>
            </a:r>
            <a:r>
              <a:rPr lang="es-ES" b="1" dirty="0" err="1"/>
              <a:t>ómicos</a:t>
            </a:r>
            <a:r>
              <a:rPr lang="es-ES" b="1" dirty="0"/>
              <a:t> de poblaciones. Diseños experimentales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92120F-6C26-8A41-86E8-2E70F16AA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34D90684-203E-574F-8B8F-0DCD4789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0197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bg2"/>
                </a:solidFill>
              </a:rPr>
              <a:t>Introducción al análisis de datos </a:t>
            </a:r>
            <a:r>
              <a:rPr lang="es-ES" b="1" dirty="0" err="1">
                <a:solidFill>
                  <a:schemeClr val="bg2"/>
                </a:solidFill>
              </a:rPr>
              <a:t>ómicos</a:t>
            </a:r>
            <a:r>
              <a:rPr lang="es-ES" b="1" dirty="0">
                <a:solidFill>
                  <a:schemeClr val="bg2"/>
                </a:solidFill>
              </a:rPr>
              <a:t> de poblaciones. Diseños experimentales </a:t>
            </a:r>
            <a:br>
              <a:rPr lang="es-ES_tradnl" b="1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638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Los inicios de los estudios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7" name="Imagen 6" descr="Comida de colores encima de mesa&#10;&#10;Descripción generada automáticamente con confianza media">
            <a:extLst>
              <a:ext uri="{FF2B5EF4-FFF2-40B4-BE49-F238E27FC236}">
                <a16:creationId xmlns:a16="http://schemas.microsoft.com/office/drawing/2014/main" id="{5C6BA2E2-0294-6441-91AF-94582122A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827" y="2157996"/>
            <a:ext cx="4114249" cy="244283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1A301D4-3D4C-E74D-8ACB-9B736AFC18A0}"/>
              </a:ext>
            </a:extLst>
          </p:cNvPr>
          <p:cNvSpPr/>
          <p:nvPr/>
        </p:nvSpPr>
        <p:spPr>
          <a:xfrm>
            <a:off x="6801700" y="980390"/>
            <a:ext cx="475665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Métodos tradicionales de cultivo de microorganismos:</a:t>
            </a: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Permiten identificar a organismos de interés</a:t>
            </a:r>
          </a:p>
          <a:p>
            <a:pPr marL="285750" indent="-285750">
              <a:buFontTx/>
              <a:buChar char="-"/>
            </a:pPr>
            <a:r>
              <a:rPr lang="es-ES" i="1" dirty="0">
                <a:latin typeface="Arial" panose="020B0604020202020204" pitchFamily="34" charset="0"/>
                <a:ea typeface="Times New Roman" panose="02020603050405020304" pitchFamily="18" charset="0"/>
              </a:rPr>
              <a:t>Gold standard 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para dar un resultado o diagnóstico microbiológico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Aislar al agente de interés y por características fenotípicas, diferenciarlo de otros microorganismos</a:t>
            </a:r>
          </a:p>
          <a:p>
            <a:endParaRPr lang="es-ES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Limitaciones:</a:t>
            </a: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Existen organismos no cultivables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Son técnicas específicas de organismo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Tiempos largos de análisis y obtención de resultados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Caracterización fenotípica a veces subjetiva</a:t>
            </a: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s-E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4" name="Imagen 3" descr="La 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C075FAAE-3A94-2348-B936-726A59168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532" y="4737142"/>
            <a:ext cx="1667405" cy="1110421"/>
          </a:xfrm>
          <a:prstGeom prst="rect">
            <a:avLst/>
          </a:prstGeom>
        </p:spPr>
      </p:pic>
      <p:pic>
        <p:nvPicPr>
          <p:cNvPr id="9" name="Imagen 8" descr="Un huevo dentro&#10;&#10;Descripción generada automáticamente con confianza media">
            <a:extLst>
              <a:ext uri="{FF2B5EF4-FFF2-40B4-BE49-F238E27FC236}">
                <a16:creationId xmlns:a16="http://schemas.microsoft.com/office/drawing/2014/main" id="{52E7D480-CF2D-0B41-A852-02B85FB5C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49" y="4737142"/>
            <a:ext cx="1476744" cy="1110420"/>
          </a:xfrm>
          <a:prstGeom prst="rect">
            <a:avLst/>
          </a:prstGeom>
        </p:spPr>
      </p:pic>
      <p:pic>
        <p:nvPicPr>
          <p:cNvPr id="11" name="Imagen 10" descr="Mano de una persona&#10;&#10;Descripción generada automáticamente con confianza baja">
            <a:extLst>
              <a:ext uri="{FF2B5EF4-FFF2-40B4-BE49-F238E27FC236}">
                <a16:creationId xmlns:a16="http://schemas.microsoft.com/office/drawing/2014/main" id="{AE52C6AC-2E8B-884A-886A-3C7A001CB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105" y="1621597"/>
            <a:ext cx="1630589" cy="936487"/>
          </a:xfrm>
          <a:prstGeom prst="rect">
            <a:avLst/>
          </a:prstGeom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9859DF6A-E90B-324B-B346-0FF49CD46C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6438" y="1116701"/>
            <a:ext cx="3005409" cy="22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34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Los inicios de los estudios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4" name="Imagen 3" descr="Imagen que contiene persona, hombre, corte, sostener&#10;&#10;Descripción generada automáticamente">
            <a:extLst>
              <a:ext uri="{FF2B5EF4-FFF2-40B4-BE49-F238E27FC236}">
                <a16:creationId xmlns:a16="http://schemas.microsoft.com/office/drawing/2014/main" id="{50523953-BA5A-DB40-886A-E6E19353D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278" y="1762704"/>
            <a:ext cx="5844674" cy="3642082"/>
          </a:xfrm>
          <a:prstGeom prst="rect">
            <a:avLst/>
          </a:prstGeom>
        </p:spPr>
      </p:pic>
      <p:sp>
        <p:nvSpPr>
          <p:cNvPr id="9" name="Marcador de texto 2">
            <a:extLst>
              <a:ext uri="{FF2B5EF4-FFF2-40B4-BE49-F238E27FC236}">
                <a16:creationId xmlns:a16="http://schemas.microsoft.com/office/drawing/2014/main" id="{87744F64-4E64-414C-AE09-D32DF63A2742}"/>
              </a:ext>
            </a:extLst>
          </p:cNvPr>
          <p:cNvSpPr txBox="1">
            <a:spLocks/>
          </p:cNvSpPr>
          <p:nvPr/>
        </p:nvSpPr>
        <p:spPr>
          <a:xfrm>
            <a:off x="980048" y="1607959"/>
            <a:ext cx="4225722" cy="119603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3600" b="1" dirty="0">
                <a:latin typeface="Periodico Display" panose="02000504080000020004"/>
              </a:rPr>
              <a:t>Se</a:t>
            </a:r>
            <a:r>
              <a:rPr lang="es-ES" sz="3600" b="1" dirty="0">
                <a:latin typeface="Periodico Display" panose="02000504080000020004"/>
                <a:ea typeface="Times New Roman" panose="02020603050405020304" pitchFamily="18" charset="0"/>
              </a:rPr>
              <a:t> estima que el 99 % de la población total o microbioma presente en una muestra no puede ser detectado por técnicas de cultivo en el laboratorio</a:t>
            </a:r>
            <a:r>
              <a:rPr lang="es-ES" sz="3600" b="1" dirty="0">
                <a:latin typeface="Periodico Display" panose="02000504080000020004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7568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Los inicios de los estudios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BAFA455-D1E0-7444-BD59-F7B270991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342" y="1414619"/>
            <a:ext cx="3860507" cy="4727799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7865C34-CBEC-384C-85B6-779750D831DB}"/>
              </a:ext>
            </a:extLst>
          </p:cNvPr>
          <p:cNvSpPr/>
          <p:nvPr/>
        </p:nvSpPr>
        <p:spPr>
          <a:xfrm>
            <a:off x="876151" y="1414619"/>
            <a:ext cx="69911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ARN 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ribosomales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ARNr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) como marcador molecular:</a:t>
            </a: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Propuesta de Carl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</a:rPr>
              <a:t>Woese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 en 1970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Permiten distinguir entre procariotas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Muy utilizados en filogenia y taxonomía bacteriana: Concretamente el gen 16S: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</a:rPr>
              <a:t>ARNr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 16S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Posibilidad de diseñar cebadores para amplificar este gen y diferenciar entre organismos en base a su secuencia</a:t>
            </a: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s-E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C4688A21-E974-3040-A43B-5C8A36AE1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06" y="3786824"/>
            <a:ext cx="5031921" cy="2564036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22F20C2A-44FE-0E48-97D3-733D2CDF670D}"/>
              </a:ext>
            </a:extLst>
          </p:cNvPr>
          <p:cNvSpPr/>
          <p:nvPr/>
        </p:nvSpPr>
        <p:spPr>
          <a:xfrm>
            <a:off x="5979886" y="5718629"/>
            <a:ext cx="542841" cy="423789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590793EF-4C30-E644-92E3-8736364FDB72}"/>
              </a:ext>
            </a:extLst>
          </p:cNvPr>
          <p:cNvCxnSpPr/>
          <p:nvPr/>
        </p:nvCxnSpPr>
        <p:spPr>
          <a:xfrm flipV="1">
            <a:off x="6836229" y="5443381"/>
            <a:ext cx="1221921" cy="43490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486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Los inicios de los estudios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1344AE19-5DB5-9542-9133-7DCD57BA9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32" y="799859"/>
            <a:ext cx="7658659" cy="573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16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Los inicios de los estudios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7865C34-CBEC-384C-85B6-779750D831DB}"/>
              </a:ext>
            </a:extLst>
          </p:cNvPr>
          <p:cNvSpPr/>
          <p:nvPr/>
        </p:nvSpPr>
        <p:spPr>
          <a:xfrm>
            <a:off x="876152" y="1516283"/>
            <a:ext cx="530473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ARN 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ribosomales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ARNr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) como marcador molecular</a:t>
            </a:r>
          </a:p>
          <a:p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Pasos a seguir en los primeros estudios</a:t>
            </a: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Aislar y cultivar un único organismo de interés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Uso de unos cebadores universales para amplificar las 1500 pares de bases del gen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</a:rPr>
              <a:t>ARNr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 16S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Uso de 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enzimas de restricción 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que generarán un patrón de corte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Más adelante, secuenciación por 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Sanger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 del gen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</a:rPr>
              <a:t>ARNr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 16S</a:t>
            </a: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s-ES" dirty="0"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45AD2DF6-2222-5B43-9A16-6B6D34C94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65945"/>
            <a:ext cx="5963296" cy="487906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20A2B32-12F4-8544-95A8-4AE834AC18B6}"/>
              </a:ext>
            </a:extLst>
          </p:cNvPr>
          <p:cNvSpPr/>
          <p:nvPr/>
        </p:nvSpPr>
        <p:spPr>
          <a:xfrm>
            <a:off x="6319143" y="56450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www.salmonexpert.cl</a:t>
            </a:r>
            <a:r>
              <a:rPr lang="es-ES" dirty="0"/>
              <a:t>/</a:t>
            </a:r>
            <a:r>
              <a:rPr lang="es-ES" dirty="0" err="1"/>
              <a:t>article</a:t>
            </a:r>
            <a:r>
              <a:rPr lang="es-ES" dirty="0"/>
              <a:t>/pcr-rflp-deteccin-de-piscirickettsia-en-cinco-horas-y-a-bajo-costo/</a:t>
            </a:r>
          </a:p>
        </p:txBody>
      </p:sp>
    </p:spTree>
    <p:extLst>
      <p:ext uri="{BB962C8B-B14F-4D97-AF65-F5344CB8AC3E}">
        <p14:creationId xmlns:p14="http://schemas.microsoft.com/office/powerpoint/2010/main" val="2425280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Los inicios de los estudios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7865C34-CBEC-384C-85B6-779750D831DB}"/>
              </a:ext>
            </a:extLst>
          </p:cNvPr>
          <p:cNvSpPr/>
          <p:nvPr/>
        </p:nvSpPr>
        <p:spPr>
          <a:xfrm>
            <a:off x="1246604" y="1228956"/>
            <a:ext cx="992807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ARN 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ribosomales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ARNr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) como marcador molecular en los estudios 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ómicos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</a:rPr>
              <a:t> de poblaciones (metataxonómicos) actuales:</a:t>
            </a: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</a:rPr>
              <a:t>Am</a:t>
            </a:r>
            <a:r>
              <a:rPr lang="es-ES" dirty="0"/>
              <a:t>plificación el gen </a:t>
            </a:r>
            <a:r>
              <a:rPr lang="es-ES" dirty="0" err="1"/>
              <a:t>ARNr</a:t>
            </a:r>
            <a:r>
              <a:rPr lang="es-ES" dirty="0"/>
              <a:t> 16S de una muestra con una comunidad microbiana compleja, con múltiples microorganismos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</a:rPr>
              <a:t>Secuenciación de las regiones variables (V) de dicho gen para distinguir a nivel de género o especie: Uso de 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</a:rPr>
              <a:t>amplicones</a:t>
            </a:r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sp>
        <p:nvSpPr>
          <p:cNvPr id="34" name="Marcador de texto 33">
            <a:extLst>
              <a:ext uri="{FF2B5EF4-FFF2-40B4-BE49-F238E27FC236}">
                <a16:creationId xmlns:a16="http://schemas.microsoft.com/office/drawing/2014/main" id="{9DEE6161-FF9D-814E-8122-72D92A3331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061727"/>
            <a:ext cx="4114249" cy="276999"/>
          </a:xfrm>
        </p:spPr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E134609B-53A5-B946-A818-EC6765E99842}"/>
              </a:ext>
            </a:extLst>
          </p:cNvPr>
          <p:cNvSpPr/>
          <p:nvPr/>
        </p:nvSpPr>
        <p:spPr>
          <a:xfrm>
            <a:off x="444942" y="4038286"/>
            <a:ext cx="11234907" cy="953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60825C6-ABF0-A94B-B2C3-FBBB167EDF71}"/>
              </a:ext>
            </a:extLst>
          </p:cNvPr>
          <p:cNvSpPr/>
          <p:nvPr/>
        </p:nvSpPr>
        <p:spPr>
          <a:xfrm>
            <a:off x="321870" y="4038286"/>
            <a:ext cx="254000" cy="95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739040EA-2166-4C44-A842-BA568CC8D41C}"/>
              </a:ext>
            </a:extLst>
          </p:cNvPr>
          <p:cNvSpPr/>
          <p:nvPr/>
        </p:nvSpPr>
        <p:spPr>
          <a:xfrm>
            <a:off x="1162339" y="4038286"/>
            <a:ext cx="584779" cy="95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941F65C-3B9C-214F-B452-C0505ADC55A8}"/>
              </a:ext>
            </a:extLst>
          </p:cNvPr>
          <p:cNvSpPr/>
          <p:nvPr/>
        </p:nvSpPr>
        <p:spPr>
          <a:xfrm>
            <a:off x="3032761" y="4038286"/>
            <a:ext cx="385472" cy="95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4F5010F-9FC7-3C42-ADF1-9966DE2019A0}"/>
              </a:ext>
            </a:extLst>
          </p:cNvPr>
          <p:cNvSpPr/>
          <p:nvPr/>
        </p:nvSpPr>
        <p:spPr>
          <a:xfrm>
            <a:off x="4138907" y="4038286"/>
            <a:ext cx="684872" cy="95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67FFF9E5-F903-624D-869C-19D25E91CF32}"/>
              </a:ext>
            </a:extLst>
          </p:cNvPr>
          <p:cNvSpPr/>
          <p:nvPr/>
        </p:nvSpPr>
        <p:spPr>
          <a:xfrm>
            <a:off x="6486180" y="4038286"/>
            <a:ext cx="399405" cy="95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D7B612AC-0443-BB48-A509-A0263AA0A196}"/>
              </a:ext>
            </a:extLst>
          </p:cNvPr>
          <p:cNvSpPr/>
          <p:nvPr/>
        </p:nvSpPr>
        <p:spPr>
          <a:xfrm>
            <a:off x="7915838" y="4038286"/>
            <a:ext cx="399405" cy="95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F630E75-D5F7-284A-A8C1-669F3401C9A0}"/>
              </a:ext>
            </a:extLst>
          </p:cNvPr>
          <p:cNvSpPr/>
          <p:nvPr/>
        </p:nvSpPr>
        <p:spPr>
          <a:xfrm>
            <a:off x="9132878" y="4038286"/>
            <a:ext cx="399405" cy="95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C3DE821F-4E95-7C49-A919-A3335B7928FF}"/>
              </a:ext>
            </a:extLst>
          </p:cNvPr>
          <p:cNvSpPr/>
          <p:nvPr/>
        </p:nvSpPr>
        <p:spPr>
          <a:xfrm>
            <a:off x="9931301" y="4038286"/>
            <a:ext cx="399405" cy="95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FA3DBE4E-4176-2041-A274-1C739A83A50F}"/>
              </a:ext>
            </a:extLst>
          </p:cNvPr>
          <p:cNvSpPr/>
          <p:nvPr/>
        </p:nvSpPr>
        <p:spPr>
          <a:xfrm>
            <a:off x="10804224" y="4038286"/>
            <a:ext cx="399405" cy="953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D3590172-53FB-6745-8B01-188E351D1AC3}"/>
              </a:ext>
            </a:extLst>
          </p:cNvPr>
          <p:cNvSpPr txBox="1"/>
          <p:nvPr/>
        </p:nvSpPr>
        <p:spPr>
          <a:xfrm>
            <a:off x="257463" y="3513596"/>
            <a:ext cx="650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V1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ABA2D52D-7A1F-0D4E-8350-FA03022CE7CE}"/>
              </a:ext>
            </a:extLst>
          </p:cNvPr>
          <p:cNvSpPr txBox="1"/>
          <p:nvPr/>
        </p:nvSpPr>
        <p:spPr>
          <a:xfrm>
            <a:off x="2981116" y="3513596"/>
            <a:ext cx="648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V3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FBF7D67-0C4D-FC49-8360-1492AC58D435}"/>
              </a:ext>
            </a:extLst>
          </p:cNvPr>
          <p:cNvSpPr txBox="1"/>
          <p:nvPr/>
        </p:nvSpPr>
        <p:spPr>
          <a:xfrm>
            <a:off x="1325764" y="3513596"/>
            <a:ext cx="7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3FB439A-88F8-C641-B530-EA6E26B6E55F}"/>
              </a:ext>
            </a:extLst>
          </p:cNvPr>
          <p:cNvSpPr txBox="1"/>
          <p:nvPr/>
        </p:nvSpPr>
        <p:spPr>
          <a:xfrm>
            <a:off x="4284292" y="3513596"/>
            <a:ext cx="5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V4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D493E62D-8494-B34D-A908-12F17E42E97F}"/>
              </a:ext>
            </a:extLst>
          </p:cNvPr>
          <p:cNvSpPr txBox="1"/>
          <p:nvPr/>
        </p:nvSpPr>
        <p:spPr>
          <a:xfrm>
            <a:off x="6473258" y="3513596"/>
            <a:ext cx="58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V5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2E453D06-F36D-7845-9F9A-62CF71CB79E8}"/>
              </a:ext>
            </a:extLst>
          </p:cNvPr>
          <p:cNvSpPr txBox="1"/>
          <p:nvPr/>
        </p:nvSpPr>
        <p:spPr>
          <a:xfrm>
            <a:off x="7866191" y="3513596"/>
            <a:ext cx="633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V6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B34A56F3-6A85-6B48-A416-5B99BBD8ADC2}"/>
              </a:ext>
            </a:extLst>
          </p:cNvPr>
          <p:cNvSpPr txBox="1"/>
          <p:nvPr/>
        </p:nvSpPr>
        <p:spPr>
          <a:xfrm>
            <a:off x="9121274" y="3513596"/>
            <a:ext cx="57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V7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106CBF47-8E84-0A4B-B791-3F8E9AC11AE1}"/>
              </a:ext>
            </a:extLst>
          </p:cNvPr>
          <p:cNvSpPr txBox="1"/>
          <p:nvPr/>
        </p:nvSpPr>
        <p:spPr>
          <a:xfrm>
            <a:off x="10805967" y="3481330"/>
            <a:ext cx="737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V9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1BFBE14C-AA2B-FA4D-A0B0-D94861258E30}"/>
              </a:ext>
            </a:extLst>
          </p:cNvPr>
          <p:cNvSpPr txBox="1"/>
          <p:nvPr/>
        </p:nvSpPr>
        <p:spPr>
          <a:xfrm>
            <a:off x="9986614" y="3513596"/>
            <a:ext cx="78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V8</a:t>
            </a: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342A462-10CB-5042-A27E-76525E5E799C}"/>
              </a:ext>
            </a:extLst>
          </p:cNvPr>
          <p:cNvSpPr/>
          <p:nvPr/>
        </p:nvSpPr>
        <p:spPr>
          <a:xfrm>
            <a:off x="383541" y="5231547"/>
            <a:ext cx="3271194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78C8F73D-25B2-7049-B683-D1E540EAEDCA}"/>
              </a:ext>
            </a:extLst>
          </p:cNvPr>
          <p:cNvSpPr txBox="1"/>
          <p:nvPr/>
        </p:nvSpPr>
        <p:spPr>
          <a:xfrm>
            <a:off x="1507511" y="5403617"/>
            <a:ext cx="144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V1-V3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A89645B5-67E0-C54C-BC80-9D513B0306EA}"/>
              </a:ext>
            </a:extLst>
          </p:cNvPr>
          <p:cNvSpPr txBox="1"/>
          <p:nvPr/>
        </p:nvSpPr>
        <p:spPr>
          <a:xfrm>
            <a:off x="4804802" y="5163656"/>
            <a:ext cx="176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V3-V5</a:t>
            </a:r>
          </a:p>
        </p:txBody>
      </p:sp>
      <p:sp>
        <p:nvSpPr>
          <p:cNvPr id="57" name="Rectángulo 56">
            <a:extLst>
              <a:ext uri="{FF2B5EF4-FFF2-40B4-BE49-F238E27FC236}">
                <a16:creationId xmlns:a16="http://schemas.microsoft.com/office/drawing/2014/main" id="{3E8B14C2-C278-4846-B377-5A971FCE9EAD}"/>
              </a:ext>
            </a:extLst>
          </p:cNvPr>
          <p:cNvSpPr/>
          <p:nvPr/>
        </p:nvSpPr>
        <p:spPr>
          <a:xfrm>
            <a:off x="3138966" y="5525832"/>
            <a:ext cx="3930300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>
            <a:extLst>
              <a:ext uri="{FF2B5EF4-FFF2-40B4-BE49-F238E27FC236}">
                <a16:creationId xmlns:a16="http://schemas.microsoft.com/office/drawing/2014/main" id="{702A3D08-DC59-4B4A-9008-378DFBFCC6F0}"/>
              </a:ext>
            </a:extLst>
          </p:cNvPr>
          <p:cNvSpPr/>
          <p:nvPr/>
        </p:nvSpPr>
        <p:spPr>
          <a:xfrm>
            <a:off x="10671211" y="5188690"/>
            <a:ext cx="1008638" cy="6571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4694541-1D07-9046-AF8E-25D88C3212BC}"/>
              </a:ext>
            </a:extLst>
          </p:cNvPr>
          <p:cNvSpPr txBox="1"/>
          <p:nvPr/>
        </p:nvSpPr>
        <p:spPr>
          <a:xfrm>
            <a:off x="10757376" y="5374052"/>
            <a:ext cx="1008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100 </a:t>
            </a:r>
            <a:r>
              <a:rPr lang="es-ES" dirty="0" err="1"/>
              <a:t>pb</a:t>
            </a:r>
            <a:endParaRPr lang="es-ES" dirty="0"/>
          </a:p>
        </p:txBody>
      </p:sp>
      <p:sp>
        <p:nvSpPr>
          <p:cNvPr id="60" name="Rectángulo 59">
            <a:extLst>
              <a:ext uri="{FF2B5EF4-FFF2-40B4-BE49-F238E27FC236}">
                <a16:creationId xmlns:a16="http://schemas.microsoft.com/office/drawing/2014/main" id="{9EEC83E2-99D1-8A41-8762-81ACEB9381A5}"/>
              </a:ext>
            </a:extLst>
          </p:cNvPr>
          <p:cNvSpPr/>
          <p:nvPr/>
        </p:nvSpPr>
        <p:spPr>
          <a:xfrm>
            <a:off x="4244952" y="6044427"/>
            <a:ext cx="2889555" cy="4571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4F6599D-8FA6-D74B-BA0A-96714A6F652A}"/>
              </a:ext>
            </a:extLst>
          </p:cNvPr>
          <p:cNvSpPr txBox="1"/>
          <p:nvPr/>
        </p:nvSpPr>
        <p:spPr>
          <a:xfrm>
            <a:off x="5461266" y="5705622"/>
            <a:ext cx="1002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V4-V5</a:t>
            </a:r>
          </a:p>
        </p:txBody>
      </p:sp>
    </p:spTree>
    <p:extLst>
      <p:ext uri="{BB962C8B-B14F-4D97-AF65-F5344CB8AC3E}">
        <p14:creationId xmlns:p14="http://schemas.microsoft.com/office/powerpoint/2010/main" val="611683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Diseños experimentales para el análisis de datos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F3AFB9E-4252-6743-9E75-6EE4BF35B588}"/>
              </a:ext>
            </a:extLst>
          </p:cNvPr>
          <p:cNvSpPr/>
          <p:nvPr/>
        </p:nvSpPr>
        <p:spPr>
          <a:xfrm>
            <a:off x="694556" y="1905505"/>
            <a:ext cx="100496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  <a:latin typeface="Helvetica" pitchFamily="2" charset="0"/>
              </a:rPr>
              <a:t>METAGENÓMICA Y METATAXONÓMICA</a:t>
            </a:r>
            <a:r>
              <a:rPr lang="es-ES" dirty="0">
                <a:solidFill>
                  <a:srgbClr val="E64F13"/>
                </a:solidFill>
                <a:latin typeface="Helvetica" pitchFamily="2" charset="0"/>
              </a:rPr>
              <a:t>: </a:t>
            </a:r>
            <a:r>
              <a:rPr lang="es-ES" dirty="0">
                <a:latin typeface="Helvetica" pitchFamily="2" charset="0"/>
              </a:rPr>
              <a:t>Análisis genómico de comunidades microbianas</a:t>
            </a:r>
          </a:p>
          <a:p>
            <a:r>
              <a:rPr lang="es-ES" dirty="0">
                <a:latin typeface="Helvetica" pitchFamily="2" charset="0"/>
              </a:rPr>
              <a:t>sin recurrir a técnicas de aislamiento y cultivo en el laboratorio.</a:t>
            </a:r>
          </a:p>
          <a:p>
            <a:endParaRPr lang="es-ES" dirty="0">
              <a:solidFill>
                <a:srgbClr val="0000CD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43D023-914A-FA47-8B3A-C6DCC9A4079B}"/>
              </a:ext>
            </a:extLst>
          </p:cNvPr>
          <p:cNvSpPr/>
          <p:nvPr/>
        </p:nvSpPr>
        <p:spPr>
          <a:xfrm>
            <a:off x="694556" y="2828835"/>
            <a:ext cx="963530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  <a:effectLst/>
                <a:latin typeface="Helvetica" pitchFamily="2" charset="0"/>
              </a:rPr>
              <a:t>METAGENOMICA</a:t>
            </a:r>
            <a:r>
              <a:rPr lang="es-ES" dirty="0">
                <a:solidFill>
                  <a:srgbClr val="E64F13"/>
                </a:solidFill>
                <a:effectLst/>
                <a:latin typeface="Helvetica" pitchFamily="2" charset="0"/>
              </a:rPr>
              <a:t>: </a:t>
            </a:r>
            <a:r>
              <a:rPr lang="es-ES" dirty="0">
                <a:effectLst/>
                <a:latin typeface="Helvetica" pitchFamily="2" charset="0"/>
              </a:rPr>
              <a:t>I</a:t>
            </a:r>
            <a:r>
              <a:rPr lang="es-ES" dirty="0"/>
              <a:t>nformación a nivel de especies de las muestras, e incluso de cepa, dentro de la misma especie. No solo se secuencia el gen </a:t>
            </a:r>
            <a:r>
              <a:rPr lang="es-ES" dirty="0" err="1"/>
              <a:t>ARNr</a:t>
            </a:r>
            <a:r>
              <a:rPr lang="es-ES" dirty="0"/>
              <a:t> 16S, si no todo el genoma presente en una muestra: Qué microorganismos hay presentes a nivel de especie o de cepa. Es posible aunar el genoma con el transcriptoma o </a:t>
            </a:r>
            <a:r>
              <a:rPr lang="es-ES" dirty="0" err="1"/>
              <a:t>proteoma</a:t>
            </a:r>
            <a:r>
              <a:rPr lang="es-ES" dirty="0"/>
              <a:t> de la comunidad.</a:t>
            </a:r>
            <a:endParaRPr lang="es-ES" dirty="0">
              <a:effectLst/>
            </a:endParaRPr>
          </a:p>
          <a:p>
            <a:endParaRPr lang="es-ES" dirty="0">
              <a:effectLst/>
            </a:endParaRPr>
          </a:p>
          <a:p>
            <a:r>
              <a:rPr lang="es-ES" b="1" dirty="0">
                <a:solidFill>
                  <a:srgbClr val="E64F13"/>
                </a:solidFill>
                <a:latin typeface="Helvetica" pitchFamily="2" charset="0"/>
              </a:rPr>
              <a:t>METATAXONÓMICA</a:t>
            </a:r>
            <a:r>
              <a:rPr lang="es-ES" dirty="0">
                <a:latin typeface="Helvetica" pitchFamily="2" charset="0"/>
              </a:rPr>
              <a:t>: S</a:t>
            </a:r>
            <a:r>
              <a:rPr lang="es-ES" dirty="0"/>
              <a:t>ecuenciación de genes marcadores, que dan información a nivel de género o especie.</a:t>
            </a:r>
            <a:r>
              <a:rPr lang="es-ES" dirty="0">
                <a:effectLst/>
              </a:rPr>
              <a:t> No solo se secuencia el gen </a:t>
            </a:r>
            <a:r>
              <a:rPr lang="es-ES" dirty="0" err="1">
                <a:effectLst/>
              </a:rPr>
              <a:t>ARNr</a:t>
            </a:r>
            <a:r>
              <a:rPr lang="es-ES" dirty="0">
                <a:effectLst/>
              </a:rPr>
              <a:t> 16S.</a:t>
            </a:r>
            <a:endParaRPr lang="es-E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88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F597A-C9DD-5543-920A-C2B990DD4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869" y="855133"/>
            <a:ext cx="11415107" cy="922865"/>
          </a:xfrm>
        </p:spPr>
        <p:txBody>
          <a:bodyPr/>
          <a:lstStyle/>
          <a:p>
            <a:pPr marL="1143000" indent="-1143000">
              <a:buAutoNum type="arabicPeriod"/>
            </a:pPr>
            <a:r>
              <a:rPr lang="es-ES" sz="3600" b="1" dirty="0"/>
              <a:t>Introducción al análisis de datos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poblaciones. Diseños experimentales </a:t>
            </a:r>
            <a:endParaRPr lang="es-ES_tradnl" sz="3600" b="1" dirty="0"/>
          </a:p>
          <a:p>
            <a:pPr marL="1143000" indent="-1143000">
              <a:buAutoNum type="arabicPeriod"/>
            </a:pPr>
            <a:r>
              <a:rPr lang="es-ES_tradnl" sz="3600" b="1" dirty="0"/>
              <a:t>Metagenómica </a:t>
            </a:r>
            <a:r>
              <a:rPr lang="es-ES_tradnl" sz="3600" b="1" i="1" dirty="0"/>
              <a:t>(</a:t>
            </a:r>
            <a:r>
              <a:rPr lang="es-ES_tradnl" sz="3600" b="1" i="1" dirty="0" err="1"/>
              <a:t>whole</a:t>
            </a:r>
            <a:r>
              <a:rPr lang="es-ES_tradnl" sz="3600" b="1" i="1" dirty="0"/>
              <a:t> </a:t>
            </a:r>
            <a:r>
              <a:rPr lang="es-ES_tradnl" sz="3600" b="1" i="1" dirty="0" err="1"/>
              <a:t>genome</a:t>
            </a:r>
            <a:r>
              <a:rPr lang="es-ES_tradnl" sz="3600" b="1" i="1" dirty="0"/>
              <a:t> </a:t>
            </a:r>
            <a:r>
              <a:rPr lang="es-ES_tradnl" sz="3600" b="1" i="1" dirty="0" err="1"/>
              <a:t>sequencing</a:t>
            </a:r>
            <a:r>
              <a:rPr lang="es-ES_tradnl" sz="3600" b="1" dirty="0"/>
              <a:t>)</a:t>
            </a:r>
          </a:p>
          <a:p>
            <a:pPr marL="1143000" indent="-1143000">
              <a:buAutoNum type="arabicPeriod"/>
            </a:pPr>
            <a:r>
              <a:rPr lang="es-ES_tradnl" sz="3600" b="1" dirty="0"/>
              <a:t>Metataxonómica</a:t>
            </a:r>
            <a:r>
              <a:rPr lang="es-ES" sz="3600" dirty="0"/>
              <a:t> 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Análisis e interpretación biológica de resultados, principales herramientas de análisis </a:t>
            </a:r>
            <a:r>
              <a:rPr lang="es-ES" sz="3600" b="1" dirty="0" err="1"/>
              <a:t>bioestadístico</a:t>
            </a:r>
            <a:r>
              <a:rPr lang="es-ES" sz="3600" b="1" dirty="0"/>
              <a:t>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Otras herramientas e interfaces web para llevar a cabo análisis en estudios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</a:t>
            </a:r>
          </a:p>
          <a:p>
            <a:pPr marL="742950" indent="-742950">
              <a:buAutoNum type="arabicPeriod" startAt="4"/>
            </a:pPr>
            <a:endParaRPr lang="es-ES" sz="3600" b="1" dirty="0"/>
          </a:p>
          <a:p>
            <a:pPr marL="1143000" indent="-1143000">
              <a:buAutoNum type="arabicPeriod"/>
            </a:pPr>
            <a:endParaRPr lang="es-ES_tradnl" sz="3600" b="1" dirty="0"/>
          </a:p>
          <a:p>
            <a:pPr marL="1143000" indent="-1143000">
              <a:buAutoNum type="arabicPeriod"/>
            </a:pP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CCC9AE-EC67-914C-A901-89E9EF2896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Curso 2023-24</a:t>
            </a:r>
          </a:p>
        </p:txBody>
      </p:sp>
    </p:spTree>
    <p:extLst>
      <p:ext uri="{BB962C8B-B14F-4D97-AF65-F5344CB8AC3E}">
        <p14:creationId xmlns:p14="http://schemas.microsoft.com/office/powerpoint/2010/main" val="231448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Diseños experimentales para el análisis de datos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F3AFB9E-4252-6743-9E75-6EE4BF35B588}"/>
              </a:ext>
            </a:extLst>
          </p:cNvPr>
          <p:cNvSpPr/>
          <p:nvPr/>
        </p:nvSpPr>
        <p:spPr>
          <a:xfrm>
            <a:off x="2844198" y="1804875"/>
            <a:ext cx="10049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  <a:latin typeface="Helvetica" pitchFamily="2" charset="0"/>
              </a:rPr>
              <a:t>METAGENÓMICA Y METATAXONÓMICA</a:t>
            </a:r>
            <a:endParaRPr lang="es-ES" dirty="0">
              <a:solidFill>
                <a:srgbClr val="0000CD"/>
              </a:solidFill>
              <a:effectLst/>
              <a:latin typeface="Helvetica" pitchFamily="2" charset="0"/>
            </a:endParaRPr>
          </a:p>
        </p:txBody>
      </p:sp>
      <p:pic>
        <p:nvPicPr>
          <p:cNvPr id="7" name="Imagen 6" descr="Escala de tiempo&#10;&#10;Descripción generada automáticamente">
            <a:extLst>
              <a:ext uri="{FF2B5EF4-FFF2-40B4-BE49-F238E27FC236}">
                <a16:creationId xmlns:a16="http://schemas.microsoft.com/office/drawing/2014/main" id="{4EE5546D-D596-FA42-BDA3-DB37EB78E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87" y="2136930"/>
            <a:ext cx="9431983" cy="359525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16375C13-C369-2D49-964A-97623E4B1007}"/>
              </a:ext>
            </a:extLst>
          </p:cNvPr>
          <p:cNvSpPr/>
          <p:nvPr/>
        </p:nvSpPr>
        <p:spPr>
          <a:xfrm>
            <a:off x="8058150" y="5879569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 err="1"/>
              <a:t>Sekse</a:t>
            </a:r>
            <a:r>
              <a:rPr lang="es-ES_tradnl" dirty="0"/>
              <a:t> et al 2017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9001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Diseños experimentales para el análisis de datos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F3AFB9E-4252-6743-9E75-6EE4BF35B588}"/>
              </a:ext>
            </a:extLst>
          </p:cNvPr>
          <p:cNvSpPr/>
          <p:nvPr/>
        </p:nvSpPr>
        <p:spPr>
          <a:xfrm>
            <a:off x="2729163" y="1300039"/>
            <a:ext cx="10049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  <a:latin typeface="Helvetica" pitchFamily="2" charset="0"/>
              </a:rPr>
              <a:t>METAGENÓMICA Y METATAXONÓMICA</a:t>
            </a:r>
            <a:endParaRPr lang="es-ES" dirty="0">
              <a:solidFill>
                <a:srgbClr val="0000CD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1569FD5F-4A59-A04F-BDFF-7FEDA9A84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88" y="1763279"/>
            <a:ext cx="6477000" cy="431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E976D0F-07E4-F042-9D6B-DBBF434E9ED6}"/>
              </a:ext>
            </a:extLst>
          </p:cNvPr>
          <p:cNvSpPr/>
          <p:nvPr/>
        </p:nvSpPr>
        <p:spPr>
          <a:xfrm>
            <a:off x="3465093" y="6211669"/>
            <a:ext cx="6978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astrobiomike.github.io</a:t>
            </a:r>
            <a:r>
              <a:rPr lang="es-ES" dirty="0"/>
              <a:t>/</a:t>
            </a:r>
            <a:r>
              <a:rPr lang="es-ES" dirty="0" err="1"/>
              <a:t>misc</a:t>
            </a:r>
            <a:r>
              <a:rPr lang="es-ES" dirty="0"/>
              <a:t>/</a:t>
            </a:r>
            <a:r>
              <a:rPr lang="es-ES" dirty="0" err="1"/>
              <a:t>amplicon_and_metagen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88508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3"/>
            <a:ext cx="7800687" cy="730787"/>
          </a:xfrm>
        </p:spPr>
        <p:txBody>
          <a:bodyPr/>
          <a:lstStyle/>
          <a:p>
            <a:r>
              <a:rPr lang="es-ES_tradnl" sz="2000" b="1" dirty="0"/>
              <a:t>Diseños experimentales para el análisis de datos </a:t>
            </a:r>
            <a:r>
              <a:rPr lang="es-ES_tradnl" sz="2000" b="1" dirty="0" err="1"/>
              <a:t>ómicos</a:t>
            </a:r>
            <a:r>
              <a:rPr lang="es-ES_tradnl" sz="2000" b="1" dirty="0"/>
              <a:t> de poblaciones</a:t>
            </a:r>
          </a:p>
          <a:p>
            <a:endParaRPr lang="es-ES" sz="20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F3AFB9E-4252-6743-9E75-6EE4BF35B588}"/>
              </a:ext>
            </a:extLst>
          </p:cNvPr>
          <p:cNvSpPr/>
          <p:nvPr/>
        </p:nvSpPr>
        <p:spPr>
          <a:xfrm>
            <a:off x="2729163" y="1300039"/>
            <a:ext cx="100496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  <a:latin typeface="Helvetica" pitchFamily="2" charset="0"/>
              </a:rPr>
              <a:t>METAGENÓMICA Y METATAXONÓMICA</a:t>
            </a:r>
            <a:endParaRPr lang="es-ES" dirty="0">
              <a:solidFill>
                <a:srgbClr val="0000CD"/>
              </a:solidFill>
              <a:effectLst/>
              <a:latin typeface="Helvetica" pitchFamily="2" charset="0"/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1569FD5F-4A59-A04F-BDFF-7FEDA9A84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88" y="1763279"/>
            <a:ext cx="6477000" cy="431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4E976D0F-07E4-F042-9D6B-DBBF434E9ED6}"/>
              </a:ext>
            </a:extLst>
          </p:cNvPr>
          <p:cNvSpPr/>
          <p:nvPr/>
        </p:nvSpPr>
        <p:spPr>
          <a:xfrm>
            <a:off x="3465093" y="6211669"/>
            <a:ext cx="69783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astrobiomike.github.io</a:t>
            </a:r>
            <a:r>
              <a:rPr lang="es-ES" dirty="0"/>
              <a:t>/</a:t>
            </a:r>
            <a:r>
              <a:rPr lang="es-ES" dirty="0" err="1"/>
              <a:t>misc</a:t>
            </a:r>
            <a:r>
              <a:rPr lang="es-ES" dirty="0"/>
              <a:t>/</a:t>
            </a:r>
            <a:r>
              <a:rPr lang="es-ES" dirty="0" err="1"/>
              <a:t>amplicon_and_metagen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3131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D691475-BDFF-B943-8AAE-1368DD7B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20" y="1329614"/>
            <a:ext cx="4803915" cy="486807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C1BD8C7-C3A5-4149-911E-FE02A093FD92}"/>
              </a:ext>
            </a:extLst>
          </p:cNvPr>
          <p:cNvSpPr/>
          <p:nvPr/>
        </p:nvSpPr>
        <p:spPr>
          <a:xfrm>
            <a:off x="3272478" y="6197689"/>
            <a:ext cx="173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Zhang et al 2016</a:t>
            </a:r>
            <a:endParaRPr lang="es-ES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83CEAA1B-946F-2A45-AF3B-B66CEB68B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220" y="910342"/>
            <a:ext cx="4990190" cy="528734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D8E5EA5-25DC-2543-B968-C3C0559BD171}"/>
              </a:ext>
            </a:extLst>
          </p:cNvPr>
          <p:cNvSpPr/>
          <p:nvPr/>
        </p:nvSpPr>
        <p:spPr>
          <a:xfrm>
            <a:off x="8094087" y="6124554"/>
            <a:ext cx="3520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Kong et al 2011, </a:t>
            </a:r>
            <a:r>
              <a:rPr lang="es-ES" dirty="0" err="1"/>
              <a:t>Hyun</a:t>
            </a:r>
            <a:r>
              <a:rPr lang="es-ES" dirty="0"/>
              <a:t> Jo et al 2016 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FE56EFD-56C0-5145-8B0A-DF8B34984144}"/>
              </a:ext>
            </a:extLst>
          </p:cNvPr>
          <p:cNvSpPr/>
          <p:nvPr/>
        </p:nvSpPr>
        <p:spPr>
          <a:xfrm>
            <a:off x="2302521" y="725676"/>
            <a:ext cx="206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bg2"/>
                </a:solidFill>
              </a:rPr>
              <a:t>METAGENÓMICA</a:t>
            </a:r>
            <a:endParaRPr lang="es-ES" dirty="0">
              <a:solidFill>
                <a:schemeClr val="bg2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C85BF3-9DC4-634C-8759-22EC972C75BC}"/>
              </a:ext>
            </a:extLst>
          </p:cNvPr>
          <p:cNvSpPr/>
          <p:nvPr/>
        </p:nvSpPr>
        <p:spPr>
          <a:xfrm>
            <a:off x="8628345" y="660311"/>
            <a:ext cx="232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bg2"/>
                </a:solidFill>
              </a:rPr>
              <a:t>METATAXONÓMICA</a:t>
            </a:r>
            <a:endParaRPr lang="es-E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419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C1BD8C7-C3A5-4149-911E-FE02A093FD92}"/>
              </a:ext>
            </a:extLst>
          </p:cNvPr>
          <p:cNvSpPr/>
          <p:nvPr/>
        </p:nvSpPr>
        <p:spPr>
          <a:xfrm>
            <a:off x="3272478" y="6197689"/>
            <a:ext cx="173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Zhang et al 2016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FE56EFD-56C0-5145-8B0A-DF8B34984144}"/>
              </a:ext>
            </a:extLst>
          </p:cNvPr>
          <p:cNvSpPr/>
          <p:nvPr/>
        </p:nvSpPr>
        <p:spPr>
          <a:xfrm>
            <a:off x="2302521" y="725676"/>
            <a:ext cx="206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bg2"/>
                </a:solidFill>
              </a:rPr>
              <a:t>METAGENÓMICA</a:t>
            </a:r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894F3FC9-280F-3F4B-8495-4ABA8BD0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849"/>
          <a:stretch/>
        </p:blipFill>
        <p:spPr>
          <a:xfrm>
            <a:off x="2135045" y="1696971"/>
            <a:ext cx="7921909" cy="346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12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C1BD8C7-C3A5-4149-911E-FE02A093FD92}"/>
              </a:ext>
            </a:extLst>
          </p:cNvPr>
          <p:cNvSpPr/>
          <p:nvPr/>
        </p:nvSpPr>
        <p:spPr>
          <a:xfrm>
            <a:off x="3272478" y="6197689"/>
            <a:ext cx="17367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Zhang et al 2016</a:t>
            </a:r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FE56EFD-56C0-5145-8B0A-DF8B34984144}"/>
              </a:ext>
            </a:extLst>
          </p:cNvPr>
          <p:cNvSpPr/>
          <p:nvPr/>
        </p:nvSpPr>
        <p:spPr>
          <a:xfrm>
            <a:off x="1762875" y="256197"/>
            <a:ext cx="206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bg2"/>
                </a:solidFill>
              </a:rPr>
              <a:t>METAGENÓMICA</a:t>
            </a:r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894F3FC9-280F-3F4B-8495-4ABA8BD08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52" t="35155" r="8094" b="57749"/>
          <a:stretch/>
        </p:blipFill>
        <p:spPr>
          <a:xfrm>
            <a:off x="2983042" y="849345"/>
            <a:ext cx="5906125" cy="569626"/>
          </a:xfrm>
          <a:prstGeom prst="rect">
            <a:avLst/>
          </a:prstGeom>
        </p:spPr>
      </p:pic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DD691475-BDFF-B943-8AAE-1368DD7B1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126"/>
          <a:stretch/>
        </p:blipFill>
        <p:spPr>
          <a:xfrm>
            <a:off x="1118297" y="1479968"/>
            <a:ext cx="8890962" cy="512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00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F8B04E-FD34-6A42-808F-557BB579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E13C-353D-7741-AE99-A156D2C6D631}" type="datetime1">
              <a:rPr lang="es-ES" smtClean="0"/>
              <a:t>27/9/24</a:t>
            </a:fld>
            <a:endParaRPr lang="es-ES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24BF3173-A309-9045-832B-9E9181640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050" y="190500"/>
            <a:ext cx="9359900" cy="6477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40170E22-82FB-1A48-8EBD-8546AD6CA5CC}"/>
              </a:ext>
            </a:extLst>
          </p:cNvPr>
          <p:cNvSpPr/>
          <p:nvPr/>
        </p:nvSpPr>
        <p:spPr>
          <a:xfrm>
            <a:off x="5476406" y="6488668"/>
            <a:ext cx="67155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astrobiomike.github.io</a:t>
            </a:r>
            <a:r>
              <a:rPr lang="es-ES" dirty="0"/>
              <a:t>/</a:t>
            </a:r>
            <a:r>
              <a:rPr lang="es-ES" dirty="0" err="1"/>
              <a:t>misc</a:t>
            </a:r>
            <a:r>
              <a:rPr lang="es-ES" dirty="0"/>
              <a:t>/</a:t>
            </a:r>
            <a:r>
              <a:rPr lang="es-ES" dirty="0" err="1"/>
              <a:t>amplicon_and_metagen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10879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83CEAA1B-946F-2A45-AF3B-B66CEB68B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636"/>
          <a:stretch/>
        </p:blipFill>
        <p:spPr>
          <a:xfrm>
            <a:off x="345541" y="2095797"/>
            <a:ext cx="5528886" cy="3067572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D8E5EA5-25DC-2543-B968-C3C0559BD171}"/>
              </a:ext>
            </a:extLst>
          </p:cNvPr>
          <p:cNvSpPr/>
          <p:nvPr/>
        </p:nvSpPr>
        <p:spPr>
          <a:xfrm>
            <a:off x="7779294" y="5874523"/>
            <a:ext cx="35203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/>
              <a:t>Kong et al 2011, </a:t>
            </a:r>
            <a:r>
              <a:rPr lang="es-ES" dirty="0" err="1"/>
              <a:t>Hyun</a:t>
            </a:r>
            <a:r>
              <a:rPr lang="es-ES" dirty="0"/>
              <a:t> Jo et al 2016 </a:t>
            </a:r>
            <a:endParaRPr lang="es-ES" dirty="0">
              <a:effectLst/>
            </a:endParaRPr>
          </a:p>
          <a:p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C85BF3-9DC4-634C-8759-22EC972C75BC}"/>
              </a:ext>
            </a:extLst>
          </p:cNvPr>
          <p:cNvSpPr/>
          <p:nvPr/>
        </p:nvSpPr>
        <p:spPr>
          <a:xfrm>
            <a:off x="8628345" y="660311"/>
            <a:ext cx="2326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chemeClr val="bg2"/>
                </a:solidFill>
              </a:rPr>
              <a:t>METATAXONÓMICA</a:t>
            </a:r>
            <a:endParaRPr lang="es-ES" dirty="0">
              <a:solidFill>
                <a:schemeClr val="bg2"/>
              </a:solidFill>
            </a:endParaRP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384DC0A7-45A5-C547-A729-C530CEBAF9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365"/>
          <a:stretch/>
        </p:blipFill>
        <p:spPr>
          <a:xfrm>
            <a:off x="5874427" y="2095797"/>
            <a:ext cx="6077747" cy="30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35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F8B04E-FD34-6A42-808F-557BB579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E13C-353D-7741-AE99-A156D2C6D631}" type="datetime1">
              <a:rPr lang="es-ES" smtClean="0"/>
              <a:t>27/9/24</a:t>
            </a:fld>
            <a:endParaRPr lang="es-ES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7A158661-9723-AA45-9440-D1279C32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190500"/>
            <a:ext cx="9347200" cy="6477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20D44DF-8299-834E-A2C1-B9AA1E6506DD}"/>
              </a:ext>
            </a:extLst>
          </p:cNvPr>
          <p:cNvSpPr/>
          <p:nvPr/>
        </p:nvSpPr>
        <p:spPr>
          <a:xfrm>
            <a:off x="4397115" y="6482834"/>
            <a:ext cx="74001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astrobiomike.github.io</a:t>
            </a:r>
            <a:r>
              <a:rPr lang="es-ES" dirty="0"/>
              <a:t>/</a:t>
            </a:r>
            <a:r>
              <a:rPr lang="es-ES" dirty="0" err="1"/>
              <a:t>misc</a:t>
            </a:r>
            <a:r>
              <a:rPr lang="es-ES" dirty="0"/>
              <a:t>/</a:t>
            </a:r>
            <a:r>
              <a:rPr lang="es-ES" dirty="0" err="1"/>
              <a:t>amplicon_and_metagen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86207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F99C80CE-58EF-864B-B604-2EC64A536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24" y="520700"/>
            <a:ext cx="6070600" cy="58166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3EA68C7-4C4A-FA43-A3EC-DEE7484A4DED}"/>
              </a:ext>
            </a:extLst>
          </p:cNvPr>
          <p:cNvSpPr/>
          <p:nvPr/>
        </p:nvSpPr>
        <p:spPr>
          <a:xfrm>
            <a:off x="5805100" y="6152634"/>
            <a:ext cx="1912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effectLst/>
              </a:rPr>
              <a:t>Pérez-Cobas, 2020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4A959E9-55CE-B844-8E07-A59542DBDBB3}"/>
              </a:ext>
            </a:extLst>
          </p:cNvPr>
          <p:cNvSpPr/>
          <p:nvPr/>
        </p:nvSpPr>
        <p:spPr>
          <a:xfrm>
            <a:off x="5698434" y="1848175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2000" b="1" dirty="0">
                <a:solidFill>
                  <a:srgbClr val="E64F13"/>
                </a:solidFill>
                <a:latin typeface="+mj-lt"/>
                <a:ea typeface="Times New Roman" panose="02020603050405020304" pitchFamily="18" charset="0"/>
              </a:rPr>
              <a:t>Diversidad alfa:</a:t>
            </a:r>
            <a:r>
              <a:rPr lang="es-ES" sz="2000" dirty="0">
                <a:solidFill>
                  <a:srgbClr val="E64F13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s-ES" sz="2000" dirty="0">
                <a:latin typeface="+mj-lt"/>
                <a:ea typeface="Times New Roman" panose="02020603050405020304" pitchFamily="18" charset="0"/>
              </a:rPr>
              <a:t>Riqueza de especies de una comunidad a la que consideramos como </a:t>
            </a:r>
            <a:r>
              <a:rPr lang="es-ES" sz="2000" dirty="0" err="1">
                <a:latin typeface="+mj-lt"/>
                <a:ea typeface="Times New Roman" panose="02020603050405020304" pitchFamily="18" charset="0"/>
              </a:rPr>
              <a:t>homogénea</a:t>
            </a:r>
            <a:r>
              <a:rPr lang="es-ES" sz="2000" dirty="0">
                <a:latin typeface="+mj-lt"/>
                <a:ea typeface="Times New Roman" panose="02020603050405020304" pitchFamily="18" charset="0"/>
              </a:rPr>
              <a:t> y esta diversidad puede ser medida </a:t>
            </a:r>
            <a:r>
              <a:rPr lang="es-ES" sz="2000" dirty="0" err="1">
                <a:latin typeface="+mj-lt"/>
                <a:ea typeface="Times New Roman" panose="02020603050405020304" pitchFamily="18" charset="0"/>
              </a:rPr>
              <a:t>según</a:t>
            </a:r>
            <a:r>
              <a:rPr lang="es-ES" sz="2000" dirty="0">
                <a:latin typeface="+mj-lt"/>
                <a:ea typeface="Times New Roman" panose="02020603050405020304" pitchFamily="18" charset="0"/>
              </a:rPr>
              <a:t> el </a:t>
            </a:r>
            <a:r>
              <a:rPr lang="es-ES" sz="2000" b="1" dirty="0" err="1">
                <a:latin typeface="+mj-lt"/>
                <a:ea typeface="Times New Roman" panose="02020603050405020304" pitchFamily="18" charset="0"/>
              </a:rPr>
              <a:t>número</a:t>
            </a:r>
            <a:r>
              <a:rPr lang="es-ES" sz="2000" b="1" dirty="0">
                <a:latin typeface="+mj-lt"/>
                <a:ea typeface="Times New Roman" panose="02020603050405020304" pitchFamily="18" charset="0"/>
              </a:rPr>
              <a:t> de especies presentes</a:t>
            </a:r>
            <a:r>
              <a:rPr lang="es-ES" sz="2000" dirty="0">
                <a:latin typeface="+mj-lt"/>
                <a:ea typeface="Times New Roman" panose="02020603050405020304" pitchFamily="18" charset="0"/>
              </a:rPr>
              <a:t> o bien </a:t>
            </a:r>
            <a:r>
              <a:rPr lang="es-ES" sz="2000" dirty="0" err="1">
                <a:latin typeface="+mj-lt"/>
                <a:ea typeface="Times New Roman" panose="02020603050405020304" pitchFamily="18" charset="0"/>
              </a:rPr>
              <a:t>según</a:t>
            </a:r>
            <a:r>
              <a:rPr lang="es-ES" sz="2000" dirty="0">
                <a:latin typeface="+mj-lt"/>
                <a:ea typeface="Times New Roman" panose="02020603050405020304" pitchFamily="18" charset="0"/>
              </a:rPr>
              <a:t> la distancia </a:t>
            </a:r>
            <a:r>
              <a:rPr lang="es-ES" sz="2000" dirty="0" err="1">
                <a:latin typeface="+mj-lt"/>
                <a:ea typeface="Times New Roman" panose="02020603050405020304" pitchFamily="18" charset="0"/>
              </a:rPr>
              <a:t>filogenética</a:t>
            </a:r>
            <a:r>
              <a:rPr lang="es-ES" sz="2000" dirty="0">
                <a:latin typeface="+mj-lt"/>
                <a:ea typeface="Times New Roman" panose="02020603050405020304" pitchFamily="18" charset="0"/>
              </a:rPr>
              <a:t> que hay entre ellas. </a:t>
            </a:r>
          </a:p>
          <a:p>
            <a:endParaRPr lang="es-ES" sz="2000" dirty="0">
              <a:latin typeface="+mj-lt"/>
            </a:endParaRPr>
          </a:p>
          <a:p>
            <a:r>
              <a:rPr lang="es-ES" sz="2000" b="1" dirty="0">
                <a:solidFill>
                  <a:srgbClr val="E64F13"/>
                </a:solidFill>
                <a:latin typeface="+mj-lt"/>
              </a:rPr>
              <a:t>Diversidad beta: </a:t>
            </a:r>
            <a:r>
              <a:rPr lang="es-ES" sz="2000" dirty="0">
                <a:latin typeface="+mj-lt"/>
              </a:rPr>
              <a:t>Mide las diferencias en la </a:t>
            </a:r>
            <a:r>
              <a:rPr lang="es-ES" sz="2000" dirty="0" err="1">
                <a:latin typeface="+mj-lt"/>
              </a:rPr>
              <a:t>composición</a:t>
            </a:r>
            <a:r>
              <a:rPr lang="es-ES" sz="2000" dirty="0">
                <a:latin typeface="+mj-lt"/>
              </a:rPr>
              <a:t> bacteriana de una o </a:t>
            </a:r>
            <a:r>
              <a:rPr lang="es-ES" sz="2000" dirty="0" err="1">
                <a:latin typeface="+mj-lt"/>
              </a:rPr>
              <a:t>más</a:t>
            </a:r>
            <a:r>
              <a:rPr lang="es-ES" sz="2000" dirty="0">
                <a:latin typeface="+mj-lt"/>
              </a:rPr>
              <a:t> muestras. Estas </a:t>
            </a:r>
            <a:r>
              <a:rPr lang="es-ES" sz="2000" b="1" dirty="0">
                <a:latin typeface="+mj-lt"/>
              </a:rPr>
              <a:t>diferencias</a:t>
            </a:r>
            <a:r>
              <a:rPr lang="es-ES" sz="2000" dirty="0">
                <a:latin typeface="+mj-lt"/>
              </a:rPr>
              <a:t> </a:t>
            </a:r>
            <a:r>
              <a:rPr lang="es-ES" sz="2000" dirty="0" err="1">
                <a:latin typeface="+mj-lt"/>
              </a:rPr>
              <a:t>podrán</a:t>
            </a:r>
            <a:r>
              <a:rPr lang="es-ES" sz="2000" dirty="0">
                <a:latin typeface="+mj-lt"/>
              </a:rPr>
              <a:t> ocurrir en el espacio, o en el tiempo. Puede medirse de forma cuantitativa o cualitativamente.</a:t>
            </a:r>
          </a:p>
        </p:txBody>
      </p:sp>
    </p:spTree>
    <p:extLst>
      <p:ext uri="{BB962C8B-B14F-4D97-AF65-F5344CB8AC3E}">
        <p14:creationId xmlns:p14="http://schemas.microsoft.com/office/powerpoint/2010/main" val="3023788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360440"/>
            <a:ext cx="6970187" cy="523642"/>
          </a:xfrm>
        </p:spPr>
        <p:txBody>
          <a:bodyPr/>
          <a:lstStyle/>
          <a:p>
            <a:r>
              <a:rPr lang="es-ES" dirty="0"/>
              <a:t>Calendario de clases, convocatoria de exámenes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538E22-ECCF-2040-A855-477F55884DD3}"/>
              </a:ext>
            </a:extLst>
          </p:cNvPr>
          <p:cNvSpPr/>
          <p:nvPr/>
        </p:nvSpPr>
        <p:spPr>
          <a:xfrm>
            <a:off x="657536" y="1219161"/>
            <a:ext cx="742835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s-ES" dirty="0">
                <a:latin typeface="Arial" panose="020B0604020202020204" pitchFamily="34" charset="0"/>
              </a:rPr>
            </a:br>
            <a:r>
              <a:rPr lang="es-ES" dirty="0">
                <a:latin typeface="Arial" panose="020B0604020202020204" pitchFamily="34" charset="0"/>
              </a:rPr>
              <a:t>CALENDARIO CLASES: </a:t>
            </a:r>
            <a:r>
              <a:rPr lang="es-ES" b="1" dirty="0">
                <a:latin typeface="Arial" panose="020B0604020202020204" pitchFamily="34" charset="0"/>
              </a:rPr>
              <a:t>16/09/2024-30/10/2024</a:t>
            </a:r>
          </a:p>
          <a:p>
            <a:endParaRPr lang="es-ES" dirty="0">
              <a:solidFill>
                <a:srgbClr val="E64F13"/>
              </a:solidFill>
              <a:latin typeface="Arial" panose="020B0604020202020204" pitchFamily="34" charset="0"/>
            </a:endParaRPr>
          </a:p>
          <a:p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</a:rPr>
              <a:t>1ª CONVOCATORIA:</a:t>
            </a:r>
            <a:r>
              <a:rPr lang="es-ES" b="1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</a:rPr>
              <a:t>28/11/2024</a:t>
            </a:r>
            <a:r>
              <a:rPr lang="es-ES" dirty="0">
                <a:latin typeface="Arial" panose="020B0604020202020204" pitchFamily="34" charset="0"/>
              </a:rPr>
              <a:t>. Horario: 11:00-13:00 y de 19:00 a 22:00</a:t>
            </a:r>
          </a:p>
          <a:p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</a:rPr>
              <a:t>2ª CONVOCATORIA: 13/01/2025</a:t>
            </a:r>
            <a:r>
              <a:rPr lang="es-ES" dirty="0">
                <a:latin typeface="Arial" panose="020B0604020202020204" pitchFamily="34" charset="0"/>
              </a:rPr>
              <a:t>. Horario: 11:00-13:00 y de 19:00 a 22:00</a:t>
            </a:r>
            <a:endParaRPr lang="es-ES" b="1" dirty="0">
              <a:latin typeface="Arial" panose="020B0604020202020204" pitchFamily="34" charset="0"/>
            </a:endParaRPr>
          </a:p>
          <a:p>
            <a:endParaRPr lang="es-ES" b="1" dirty="0">
              <a:latin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</a:rPr>
              <a:t>20 preguntas tipo test + 2 preguntas respuesta breve</a:t>
            </a:r>
          </a:p>
          <a:p>
            <a:endParaRPr lang="es-ES" b="1" dirty="0">
              <a:latin typeface="Arial" panose="020B0604020202020204" pitchFamily="34" charset="0"/>
            </a:endParaRPr>
          </a:p>
          <a:p>
            <a:r>
              <a:rPr lang="es-ES" b="1" dirty="0">
                <a:effectLst/>
                <a:latin typeface="Arial" panose="020B0604020202020204" pitchFamily="34" charset="0"/>
              </a:rPr>
              <a:t>2 actividades a entr</a:t>
            </a:r>
            <a:r>
              <a:rPr lang="es-ES" b="1" dirty="0">
                <a:latin typeface="Arial" panose="020B0604020202020204" pitchFamily="34" charset="0"/>
              </a:rPr>
              <a:t>egar portafolio (70%) </a:t>
            </a:r>
          </a:p>
          <a:p>
            <a:r>
              <a:rPr lang="es-ES" dirty="0">
                <a:latin typeface="Arial" panose="020B0604020202020204" pitchFamily="34" charset="0"/>
              </a:rPr>
              <a:t>5 preguntas a responder por actividad. Fecha límite: Día examen</a:t>
            </a:r>
          </a:p>
          <a:p>
            <a:endParaRPr lang="es-ES" dirty="0">
              <a:latin typeface="Arial" panose="020B0604020202020204" pitchFamily="34" charset="0"/>
            </a:endParaRPr>
          </a:p>
          <a:p>
            <a:r>
              <a:rPr lang="es-ES" b="1" dirty="0">
                <a:effectLst/>
                <a:latin typeface="Arial" panose="020B0604020202020204" pitchFamily="34" charset="0"/>
              </a:rPr>
              <a:t>Ex</a:t>
            </a:r>
            <a:r>
              <a:rPr lang="es-ES" b="1" dirty="0">
                <a:latin typeface="Arial" panose="020B0604020202020204" pitchFamily="34" charset="0"/>
              </a:rPr>
              <a:t>amen de la asignatura. Tipo test (30%)</a:t>
            </a:r>
          </a:p>
          <a:p>
            <a:r>
              <a:rPr lang="es-ES" dirty="0">
                <a:latin typeface="Arial" panose="020B0604020202020204" pitchFamily="34" charset="0"/>
              </a:rPr>
              <a:t>20 preguntas tipo test + 2 preguntas respuesta breve</a:t>
            </a:r>
          </a:p>
          <a:p>
            <a:endParaRPr lang="es-ES" b="1" dirty="0">
              <a:latin typeface="Arial" panose="020B0604020202020204" pitchFamily="34" charset="0"/>
            </a:endParaRPr>
          </a:p>
          <a:p>
            <a:r>
              <a:rPr lang="es-ES" b="1" dirty="0">
                <a:latin typeface="Arial" panose="020B0604020202020204" pitchFamily="34" charset="0"/>
              </a:rPr>
              <a:t>-   Guía didáctica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latin typeface="Arial" panose="020B0604020202020204" pitchFamily="34" charset="0"/>
              </a:rPr>
              <a:t>Foros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latin typeface="Arial" panose="020B0604020202020204" pitchFamily="34" charset="0"/>
              </a:rPr>
              <a:t>Correos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latin typeface="Arial" panose="020B0604020202020204" pitchFamily="34" charset="0"/>
              </a:rPr>
              <a:t>Material en el aula</a:t>
            </a:r>
          </a:p>
        </p:txBody>
      </p:sp>
      <p:pic>
        <p:nvPicPr>
          <p:cNvPr id="8" name="Imagen 7" descr="Calendario&#10;&#10;Descripción generada automáticamente">
            <a:extLst>
              <a:ext uri="{FF2B5EF4-FFF2-40B4-BE49-F238E27FC236}">
                <a16:creationId xmlns:a16="http://schemas.microsoft.com/office/drawing/2014/main" id="{DBE29EA0-AE97-434D-B43D-030828A29F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128" b="10214"/>
          <a:stretch/>
        </p:blipFill>
        <p:spPr>
          <a:xfrm>
            <a:off x="8664436" y="1527352"/>
            <a:ext cx="2021190" cy="2118580"/>
          </a:xfrm>
          <a:prstGeom prst="rect">
            <a:avLst/>
          </a:prstGeom>
        </p:spPr>
      </p:pic>
      <p:pic>
        <p:nvPicPr>
          <p:cNvPr id="6" name="Imagen 5" descr="Una persona con una camisa blanca&#10;&#10;Descripción generada automáticamente">
            <a:extLst>
              <a:ext uri="{FF2B5EF4-FFF2-40B4-BE49-F238E27FC236}">
                <a16:creationId xmlns:a16="http://schemas.microsoft.com/office/drawing/2014/main" id="{FF0813F9-0DEB-DB4D-94CB-ADC255E98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031" y="3367408"/>
            <a:ext cx="2140527" cy="2140527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4806C78B-3047-0648-BFA5-6A4B98F0F40C}"/>
              </a:ext>
            </a:extLst>
          </p:cNvPr>
          <p:cNvSpPr/>
          <p:nvPr/>
        </p:nvSpPr>
        <p:spPr>
          <a:xfrm>
            <a:off x="8085890" y="546878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s-ES" dirty="0"/>
            </a:br>
            <a:r>
              <a:rPr lang="es-ES" dirty="0" err="1">
                <a:latin typeface="Google Sans"/>
              </a:rPr>
              <a:t>maria.lairon@profesor.universidadviu.com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96176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Diversidad de estudios metagenómicos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2759162-C0EF-F149-8777-832631FADBA5}"/>
              </a:ext>
            </a:extLst>
          </p:cNvPr>
          <p:cNvSpPr/>
          <p:nvPr/>
        </p:nvSpPr>
        <p:spPr>
          <a:xfrm>
            <a:off x="715569" y="1235934"/>
            <a:ext cx="73122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_tradnl" sz="24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Tipos de muestras metagenómicas: </a:t>
            </a:r>
            <a:r>
              <a:rPr lang="es-ES" sz="24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es-ES" sz="2400" dirty="0">
                <a:latin typeface="Arial" panose="020B0604020202020204" pitchFamily="34" charset="0"/>
                <a:cs typeface="Arial" panose="020B0604020202020204" pitchFamily="34" charset="0"/>
              </a:rPr>
              <a:t>iagnostico clínico,  estudio del microbioma humano (microbioma intestinal) para ver la diversidad en muestras con comunidades microbianas complejas, como las del agua, suelos, etc. Distintos proyectos e iniciativas metagenómicas y </a:t>
            </a:r>
            <a:r>
              <a:rPr lang="es-ES" sz="2400" dirty="0" err="1">
                <a:latin typeface="Arial" panose="020B0604020202020204" pitchFamily="34" charset="0"/>
                <a:cs typeface="Arial" panose="020B0604020202020204" pitchFamily="34" charset="0"/>
              </a:rPr>
              <a:t>metataxonómicas</a:t>
            </a:r>
            <a:endParaRPr lang="es-E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n 7" descr="Imagen en blanco y negro de una mano&#10;&#10;Descripción generada automáticamente con confianza media">
            <a:extLst>
              <a:ext uri="{FF2B5EF4-FFF2-40B4-BE49-F238E27FC236}">
                <a16:creationId xmlns:a16="http://schemas.microsoft.com/office/drawing/2014/main" id="{07E5277D-6136-0544-90D1-1BF837C7B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348" y="4825762"/>
            <a:ext cx="2981857" cy="1657139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2E936A-F203-134C-B3A8-90B26CE2A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79" y="4408049"/>
            <a:ext cx="5469467" cy="1657139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A1811EFF-5819-BB4F-B6D7-A234352C78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341" y="3886164"/>
            <a:ext cx="3999169" cy="52188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CE7D70F-2D4E-6249-857D-0889FABF8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6120" y="948058"/>
            <a:ext cx="2233613" cy="2870105"/>
          </a:xfrm>
          <a:prstGeom prst="rect">
            <a:avLst/>
          </a:prstGeom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8BE0DCB-8FE5-C44D-9E3B-4EBAD75CC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4998" y="5654332"/>
            <a:ext cx="2473064" cy="107213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7B31CFA-5A51-6E4A-A6AF-73BB5C27D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825" y="5452533"/>
            <a:ext cx="2021742" cy="1072136"/>
          </a:xfrm>
          <a:prstGeom prst="rect">
            <a:avLst/>
          </a:prstGeom>
        </p:spPr>
      </p:pic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B10921D4-70CC-B94A-89EB-4E3CA93F98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7079" y="3636294"/>
            <a:ext cx="2215930" cy="771755"/>
          </a:xfrm>
          <a:prstGeom prst="rect">
            <a:avLst/>
          </a:prstGeom>
        </p:spPr>
      </p:pic>
      <p:pic>
        <p:nvPicPr>
          <p:cNvPr id="10" name="Imagen 9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D8C747C3-4B04-8147-8AFF-D91C04F3981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424" y="3493040"/>
            <a:ext cx="29718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78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9676246" cy="523642"/>
          </a:xfrm>
        </p:spPr>
        <p:txBody>
          <a:bodyPr/>
          <a:lstStyle/>
          <a:p>
            <a:r>
              <a:rPr lang="es-ES" dirty="0"/>
              <a:t>Proyectos metagenómicos y metataxonómicos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7B31CFA-5A51-6E4A-A6AF-73BB5C27D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906" y="1036524"/>
            <a:ext cx="1460659" cy="774592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BDAADA6-4746-B74C-8124-7D3F5F00E077}"/>
              </a:ext>
            </a:extLst>
          </p:cNvPr>
          <p:cNvSpPr/>
          <p:nvPr/>
        </p:nvSpPr>
        <p:spPr>
          <a:xfrm>
            <a:off x="665089" y="1196444"/>
            <a:ext cx="525080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E64F13"/>
                </a:solidFill>
                <a:ea typeface="Times New Roman" panose="02020603050405020304" pitchFamily="18" charset="0"/>
              </a:rPr>
              <a:t>Earth</a:t>
            </a:r>
            <a:r>
              <a:rPr lang="es-ES" b="1" dirty="0">
                <a:solidFill>
                  <a:srgbClr val="E64F13"/>
                </a:solidFill>
                <a:ea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ea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ea typeface="Times New Roman" panose="02020603050405020304" pitchFamily="18" charset="0"/>
              </a:rPr>
              <a:t> Project</a:t>
            </a:r>
          </a:p>
          <a:p>
            <a:endParaRPr lang="es-ES" b="1" dirty="0">
              <a:solidFill>
                <a:srgbClr val="E64F13"/>
              </a:solidFill>
              <a:ea typeface="Times New Roman" panose="02020603050405020304" pitchFamily="18" charset="0"/>
            </a:endParaRPr>
          </a:p>
          <a:p>
            <a:r>
              <a:rPr lang="es-ES" dirty="0"/>
              <a:t>Surge en 2010</a:t>
            </a:r>
          </a:p>
          <a:p>
            <a:r>
              <a:rPr lang="es-ES" dirty="0"/>
              <a:t>200 000 muestras de todo el mundo caracterizadas</a:t>
            </a:r>
          </a:p>
          <a:p>
            <a:r>
              <a:rPr lang="es-ES" dirty="0"/>
              <a:t>Los datos y metadatos se pueden descargar desde su portal </a:t>
            </a:r>
          </a:p>
          <a:p>
            <a:r>
              <a:rPr lang="es-ES_tradnl" dirty="0">
                <a:hlinkClick r:id="rId3"/>
              </a:rPr>
              <a:t>https://earthmicrobiome.org</a:t>
            </a:r>
            <a:endParaRPr lang="es-ES" dirty="0"/>
          </a:p>
          <a:p>
            <a:endParaRPr lang="es-ES" b="1" dirty="0">
              <a:solidFill>
                <a:srgbClr val="E64F13"/>
              </a:solidFill>
              <a:ea typeface="Times New Roman" panose="02020603050405020304" pitchFamily="18" charset="0"/>
            </a:endParaRPr>
          </a:p>
          <a:p>
            <a:r>
              <a:rPr lang="es-ES" b="1" dirty="0">
                <a:solidFill>
                  <a:srgbClr val="E64F13"/>
                </a:solidFill>
                <a:ea typeface="Times New Roman" panose="02020603050405020304" pitchFamily="18" charset="0"/>
              </a:rPr>
              <a:t>American </a:t>
            </a:r>
            <a:r>
              <a:rPr lang="es-ES" b="1" dirty="0" err="1">
                <a:solidFill>
                  <a:srgbClr val="E64F13"/>
                </a:solidFill>
                <a:ea typeface="Times New Roman" panose="02020603050405020304" pitchFamily="18" charset="0"/>
              </a:rPr>
              <a:t>Gut</a:t>
            </a:r>
            <a:r>
              <a:rPr lang="es-ES" b="1" dirty="0">
                <a:solidFill>
                  <a:srgbClr val="E64F13"/>
                </a:solidFill>
                <a:ea typeface="Times New Roman" panose="02020603050405020304" pitchFamily="18" charset="0"/>
              </a:rPr>
              <a:t> Project</a:t>
            </a:r>
          </a:p>
          <a:p>
            <a:endParaRPr lang="es-ES" b="1" dirty="0">
              <a:solidFill>
                <a:srgbClr val="E64F13"/>
              </a:solidFill>
              <a:ea typeface="Times New Roman" panose="02020603050405020304" pitchFamily="18" charset="0"/>
            </a:endParaRPr>
          </a:p>
          <a:p>
            <a:r>
              <a:rPr lang="es-ES" dirty="0">
                <a:ea typeface="Times New Roman" panose="02020603050405020304" pitchFamily="18" charset="0"/>
              </a:rPr>
              <a:t>Surge en 2012</a:t>
            </a:r>
          </a:p>
          <a:p>
            <a:r>
              <a:rPr lang="es-ES" dirty="0"/>
              <a:t>Proyecto de participación ciudadana que busca asociar factores de salud y estilo de vida con la composición del microbioma</a:t>
            </a:r>
          </a:p>
          <a:p>
            <a:r>
              <a:rPr lang="es-ES" dirty="0"/>
              <a:t>Más de 25 000 muestras recogidas</a:t>
            </a:r>
          </a:p>
          <a:p>
            <a:r>
              <a:rPr lang="es-ES_tradnl" u="sng" dirty="0">
                <a:hlinkClick r:id="rId4"/>
              </a:rPr>
              <a:t>https://microsetta.ucsd.edu/about/american-gut-project/</a:t>
            </a:r>
            <a:endParaRPr lang="es-ES" dirty="0"/>
          </a:p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556B58-7D34-5743-9EFA-78439352A3E8}"/>
              </a:ext>
            </a:extLst>
          </p:cNvPr>
          <p:cNvSpPr txBox="1"/>
          <p:nvPr/>
        </p:nvSpPr>
        <p:spPr>
          <a:xfrm>
            <a:off x="457200" y="5555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17" name="Imagen 16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B50B646-DF48-6E4B-8672-9E182286B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990" y="3533224"/>
            <a:ext cx="1572575" cy="681752"/>
          </a:xfrm>
          <a:prstGeom prst="rect">
            <a:avLst/>
          </a:prstGeom>
        </p:spPr>
      </p:pic>
      <p:pic>
        <p:nvPicPr>
          <p:cNvPr id="18" name="Imagen 17" descr="Texto&#10;&#10;Descripción generada automáticamente">
            <a:extLst>
              <a:ext uri="{FF2B5EF4-FFF2-40B4-BE49-F238E27FC236}">
                <a16:creationId xmlns:a16="http://schemas.microsoft.com/office/drawing/2014/main" id="{6AC5B913-CDF8-A241-9989-336C048C4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4101" y="1364217"/>
            <a:ext cx="2444553" cy="31901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146D7781-6510-AB4C-833C-4DB4722B6FD9}"/>
              </a:ext>
            </a:extLst>
          </p:cNvPr>
          <p:cNvSpPr/>
          <p:nvPr/>
        </p:nvSpPr>
        <p:spPr>
          <a:xfrm>
            <a:off x="6098901" y="1196444"/>
            <a:ext cx="5250802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  <a:ea typeface="Times New Roman" panose="02020603050405020304" pitchFamily="18" charset="0"/>
              </a:rPr>
              <a:t>Human </a:t>
            </a:r>
            <a:r>
              <a:rPr lang="es-ES" b="1" dirty="0" err="1">
                <a:solidFill>
                  <a:srgbClr val="E64F13"/>
                </a:solidFill>
                <a:ea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ea typeface="Times New Roman" panose="02020603050405020304" pitchFamily="18" charset="0"/>
              </a:rPr>
              <a:t> Project</a:t>
            </a:r>
          </a:p>
          <a:p>
            <a:endParaRPr lang="es-ES" b="1" dirty="0">
              <a:solidFill>
                <a:srgbClr val="E64F13"/>
              </a:solidFill>
              <a:ea typeface="Times New Roman" panose="02020603050405020304" pitchFamily="18" charset="0"/>
            </a:endParaRPr>
          </a:p>
          <a:p>
            <a:r>
              <a:rPr lang="es-ES" dirty="0"/>
              <a:t>Busca describir la composición microbiana en distintas partes del cuerpo</a:t>
            </a:r>
          </a:p>
          <a:p>
            <a:r>
              <a:rPr lang="es-ES" dirty="0"/>
              <a:t>En su portal se pueden descargar más de 30 000 muestras</a:t>
            </a:r>
          </a:p>
          <a:p>
            <a:r>
              <a:rPr lang="en-US" u="sng" dirty="0">
                <a:hlinkClick r:id="rId7"/>
              </a:rPr>
              <a:t>https://www.hmpdacc.org</a:t>
            </a:r>
            <a:r>
              <a:rPr lang="en-US" u="sng" dirty="0"/>
              <a:t> </a:t>
            </a:r>
            <a:endParaRPr lang="es-ES" dirty="0"/>
          </a:p>
          <a:p>
            <a:endParaRPr lang="es-ES" b="1" dirty="0">
              <a:solidFill>
                <a:srgbClr val="E64F13"/>
              </a:solidFill>
              <a:ea typeface="Times New Roman" panose="02020603050405020304" pitchFamily="18" charset="0"/>
            </a:endParaRPr>
          </a:p>
          <a:p>
            <a:endParaRPr lang="es-ES" b="1" dirty="0">
              <a:solidFill>
                <a:srgbClr val="E64F13"/>
              </a:solidFill>
              <a:ea typeface="Times New Roman" panose="02020603050405020304" pitchFamily="18" charset="0"/>
            </a:endParaRPr>
          </a:p>
          <a:p>
            <a:r>
              <a:rPr lang="es-ES" b="1" dirty="0" err="1">
                <a:solidFill>
                  <a:srgbClr val="E64F13"/>
                </a:solidFill>
                <a:ea typeface="Times New Roman" panose="02020603050405020304" pitchFamily="18" charset="0"/>
              </a:rPr>
              <a:t>MetaHIT</a:t>
            </a:r>
            <a:endParaRPr lang="es-ES" b="1" dirty="0">
              <a:solidFill>
                <a:srgbClr val="E64F13"/>
              </a:solidFill>
              <a:ea typeface="Times New Roman" panose="02020603050405020304" pitchFamily="18" charset="0"/>
            </a:endParaRPr>
          </a:p>
          <a:p>
            <a:endParaRPr lang="es-ES" b="1" dirty="0">
              <a:solidFill>
                <a:srgbClr val="E64F13"/>
              </a:solidFill>
              <a:ea typeface="Times New Roman" panose="02020603050405020304" pitchFamily="18" charset="0"/>
            </a:endParaRPr>
          </a:p>
          <a:p>
            <a:r>
              <a:rPr lang="es-ES" dirty="0">
                <a:ea typeface="Times New Roman" panose="02020603050405020304" pitchFamily="18" charset="0"/>
              </a:rPr>
              <a:t>Surge en 2008</a:t>
            </a:r>
          </a:p>
          <a:p>
            <a:r>
              <a:rPr lang="es-ES" dirty="0"/>
              <a:t>Financiado por la Comisión Europea</a:t>
            </a:r>
          </a:p>
          <a:p>
            <a:r>
              <a:rPr lang="es-ES" dirty="0"/>
              <a:t>Busca correlacionar genes presentes en la </a:t>
            </a:r>
            <a:r>
              <a:rPr lang="es-ES" dirty="0" err="1"/>
              <a:t>microbiota</a:t>
            </a:r>
            <a:r>
              <a:rPr lang="es-ES" dirty="0"/>
              <a:t> intestinal con la salud o enfermedad del huésped</a:t>
            </a:r>
          </a:p>
          <a:p>
            <a:r>
              <a:rPr lang="es-ES" u="sng" dirty="0"/>
              <a:t>https://</a:t>
            </a:r>
            <a:r>
              <a:rPr lang="es-ES" u="sng" dirty="0" err="1"/>
              <a:t>www.gutmicrobiotaforhealth.com</a:t>
            </a:r>
            <a:r>
              <a:rPr lang="es-ES" u="sng" dirty="0"/>
              <a:t>/#</a:t>
            </a:r>
            <a:endParaRPr lang="es-ES" dirty="0"/>
          </a:p>
          <a:p>
            <a:endParaRPr lang="es-ES" dirty="0"/>
          </a:p>
        </p:txBody>
      </p:sp>
      <p:pic>
        <p:nvPicPr>
          <p:cNvPr id="20" name="Imagen 19" descr="Un dibujo con letras&#10;&#10;Descripción generada automáticamente con confianza baja">
            <a:extLst>
              <a:ext uri="{FF2B5EF4-FFF2-40B4-BE49-F238E27FC236}">
                <a16:creationId xmlns:a16="http://schemas.microsoft.com/office/drawing/2014/main" id="{17B492A6-001E-1748-91BC-2F7B444DA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5939" y="3217995"/>
            <a:ext cx="1968316" cy="656105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A4D7E82B-1D76-DD4E-8AC0-202432BD25DE}"/>
              </a:ext>
            </a:extLst>
          </p:cNvPr>
          <p:cNvSpPr/>
          <p:nvPr/>
        </p:nvSpPr>
        <p:spPr>
          <a:xfrm>
            <a:off x="8231489" y="6182424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  <a:ea typeface="Times New Roman" panose="02020603050405020304" pitchFamily="18" charset="0"/>
              </a:rPr>
              <a:t>ENLACES DE INTERÉS</a:t>
            </a:r>
          </a:p>
        </p:txBody>
      </p:sp>
    </p:spTree>
    <p:extLst>
      <p:ext uri="{BB962C8B-B14F-4D97-AF65-F5344CB8AC3E}">
        <p14:creationId xmlns:p14="http://schemas.microsoft.com/office/powerpoint/2010/main" val="1211640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9676246" cy="523642"/>
          </a:xfrm>
        </p:spPr>
        <p:txBody>
          <a:bodyPr/>
          <a:lstStyle/>
          <a:p>
            <a:r>
              <a:rPr lang="es-ES" dirty="0"/>
              <a:t>Estudios </a:t>
            </a:r>
            <a:r>
              <a:rPr lang="es-ES" dirty="0" err="1"/>
              <a:t>ómicos</a:t>
            </a:r>
            <a:r>
              <a:rPr lang="es-ES" dirty="0"/>
              <a:t> de poblaciones: </a:t>
            </a:r>
            <a:r>
              <a:rPr lang="es-ES" dirty="0" err="1"/>
              <a:t>Microbiota</a:t>
            </a:r>
            <a:r>
              <a:rPr lang="es-ES" dirty="0"/>
              <a:t> humana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556B58-7D34-5743-9EFA-78439352A3E8}"/>
              </a:ext>
            </a:extLst>
          </p:cNvPr>
          <p:cNvSpPr txBox="1"/>
          <p:nvPr/>
        </p:nvSpPr>
        <p:spPr>
          <a:xfrm>
            <a:off x="457200" y="5555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0087195-7E93-AF41-A643-6140AFAD7CD1}"/>
              </a:ext>
            </a:extLst>
          </p:cNvPr>
          <p:cNvSpPr/>
          <p:nvPr/>
        </p:nvSpPr>
        <p:spPr>
          <a:xfrm>
            <a:off x="8082972" y="1894786"/>
            <a:ext cx="35098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- La </a:t>
            </a:r>
            <a:r>
              <a:rPr lang="es-ES" dirty="0" err="1"/>
              <a:t>microbiota</a:t>
            </a:r>
            <a:r>
              <a:rPr lang="es-ES" dirty="0"/>
              <a:t> de una zona concreta del cuerpo (piel, vagina, intestino, nariz…) es más similar entre distintos individuos que la </a:t>
            </a:r>
            <a:r>
              <a:rPr lang="es-ES" dirty="0" err="1"/>
              <a:t>microbiota</a:t>
            </a:r>
            <a:r>
              <a:rPr lang="es-ES" dirty="0"/>
              <a:t> presente en el mismo individuo en distintas partes de su cuerpo.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  <p:pic>
        <p:nvPicPr>
          <p:cNvPr id="7" name="Imagen 6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EF60604D-A1C0-2B4D-A69D-B4572F84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169" y="1224973"/>
            <a:ext cx="6083300" cy="43307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7A1BE6C-6E67-294E-B1E9-68E1B0BA5509}"/>
              </a:ext>
            </a:extLst>
          </p:cNvPr>
          <p:cNvSpPr/>
          <p:nvPr/>
        </p:nvSpPr>
        <p:spPr>
          <a:xfrm>
            <a:off x="4905037" y="577515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Blum</a:t>
            </a:r>
            <a:r>
              <a:rPr lang="es-ES" dirty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884484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9676246" cy="523642"/>
          </a:xfrm>
        </p:spPr>
        <p:txBody>
          <a:bodyPr/>
          <a:lstStyle/>
          <a:p>
            <a:r>
              <a:rPr lang="es-ES" dirty="0"/>
              <a:t>Ejemplo estudio </a:t>
            </a:r>
            <a:r>
              <a:rPr lang="es-ES" dirty="0" err="1"/>
              <a:t>ómico</a:t>
            </a:r>
            <a:r>
              <a:rPr lang="es-ES" dirty="0"/>
              <a:t> de poblaciones: </a:t>
            </a:r>
            <a:r>
              <a:rPr lang="es-ES" dirty="0" err="1"/>
              <a:t>Microbiota</a:t>
            </a:r>
            <a:r>
              <a:rPr lang="es-ES" dirty="0"/>
              <a:t> humana intestinal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556B58-7D34-5743-9EFA-78439352A3E8}"/>
              </a:ext>
            </a:extLst>
          </p:cNvPr>
          <p:cNvSpPr txBox="1"/>
          <p:nvPr/>
        </p:nvSpPr>
        <p:spPr>
          <a:xfrm>
            <a:off x="457200" y="55556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4" name="Imagen 3" descr="Gráfico, Diagrama&#10;&#10;Descripción generada automáticamente">
            <a:extLst>
              <a:ext uri="{FF2B5EF4-FFF2-40B4-BE49-F238E27FC236}">
                <a16:creationId xmlns:a16="http://schemas.microsoft.com/office/drawing/2014/main" id="{0E863B60-44FF-B248-9789-21944AE2E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30" y="1418380"/>
            <a:ext cx="4298000" cy="392330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46838F20-CAE7-424D-89F5-20AD8DBC26AF}"/>
              </a:ext>
            </a:extLst>
          </p:cNvPr>
          <p:cNvSpPr/>
          <p:nvPr/>
        </p:nvSpPr>
        <p:spPr>
          <a:xfrm>
            <a:off x="9031381" y="5270343"/>
            <a:ext cx="1996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1600" dirty="0" err="1">
                <a:effectLst/>
              </a:rPr>
              <a:t>Cheng</a:t>
            </a:r>
            <a:r>
              <a:rPr lang="es-ES" sz="1600" dirty="0">
                <a:effectLst/>
              </a:rPr>
              <a:t> y </a:t>
            </a:r>
            <a:r>
              <a:rPr lang="es-ES" sz="1600" dirty="0" err="1">
                <a:effectLst/>
              </a:rPr>
              <a:t>Ning</a:t>
            </a:r>
            <a:r>
              <a:rPr lang="es-ES" sz="1600" dirty="0">
                <a:effectLst/>
              </a:rPr>
              <a:t>, 2019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6ABA0ED-C5A6-1E4D-961B-4EC6FF3B299B}"/>
              </a:ext>
            </a:extLst>
          </p:cNvPr>
          <p:cNvSpPr/>
          <p:nvPr/>
        </p:nvSpPr>
        <p:spPr>
          <a:xfrm>
            <a:off x="6945708" y="5674009"/>
            <a:ext cx="40111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PC1 y PC2: Componentes principales que permiten separar a las muestras en cuanto a su similitud en composición microbiana</a:t>
            </a:r>
            <a:r>
              <a:rPr lang="es-ES" sz="1400" dirty="0"/>
              <a:t> 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0087195-7E93-AF41-A643-6140AFAD7CD1}"/>
              </a:ext>
            </a:extLst>
          </p:cNvPr>
          <p:cNvSpPr/>
          <p:nvPr/>
        </p:nvSpPr>
        <p:spPr>
          <a:xfrm>
            <a:off x="641931" y="1967162"/>
            <a:ext cx="545406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_tradnl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Numerosos estudios de la </a:t>
            </a:r>
            <a:r>
              <a:rPr lang="es-ES_tradnl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microbiota</a:t>
            </a:r>
            <a:r>
              <a:rPr lang="es-ES_tradnl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humana intestinal</a:t>
            </a:r>
          </a:p>
          <a:p>
            <a:pPr marL="285750" indent="-285750">
              <a:buFontTx/>
              <a:buChar char="-"/>
            </a:pPr>
            <a:r>
              <a:rPr lang="es-ES_tradnl" dirty="0">
                <a:latin typeface="Arial" panose="020B0604020202020204" pitchFamily="34" charset="0"/>
                <a:cs typeface="Times New Roman" panose="02020603050405020304" pitchFamily="18" charset="0"/>
              </a:rPr>
              <a:t>Bacterias del intestino grueso no cultivables</a:t>
            </a:r>
          </a:p>
          <a:p>
            <a:pPr marL="285750" indent="-285750">
              <a:buFontTx/>
              <a:buChar char="-"/>
            </a:pPr>
            <a:r>
              <a:rPr lang="es-ES_tradnl" dirty="0" err="1">
                <a:latin typeface="Arial" panose="020B0604020202020204" pitchFamily="34" charset="0"/>
                <a:cs typeface="Times New Roman" panose="02020603050405020304" pitchFamily="18" charset="0"/>
              </a:rPr>
              <a:t>Enterotipos</a:t>
            </a:r>
            <a:r>
              <a:rPr lang="es-ES_tradnl" dirty="0">
                <a:latin typeface="Arial" panose="020B0604020202020204" pitchFamily="34" charset="0"/>
                <a:cs typeface="Times New Roman" panose="02020603050405020304" pitchFamily="18" charset="0"/>
              </a:rPr>
              <a:t>: Clasificar individuos según su composición y abundancia en </a:t>
            </a:r>
            <a:r>
              <a:rPr lang="es-ES_tradnl" dirty="0" err="1">
                <a:latin typeface="Arial" panose="020B0604020202020204" pitchFamily="34" charset="0"/>
                <a:cs typeface="Times New Roman" panose="02020603050405020304" pitchFamily="18" charset="0"/>
              </a:rPr>
              <a:t>microbiota</a:t>
            </a:r>
            <a:r>
              <a:rPr lang="es-ES_tradnl" dirty="0">
                <a:latin typeface="Arial" panose="020B0604020202020204" pitchFamily="34" charset="0"/>
                <a:cs typeface="Times New Roman" panose="02020603050405020304" pitchFamily="18" charset="0"/>
              </a:rPr>
              <a:t> intestinal</a:t>
            </a:r>
            <a:r>
              <a:rPr lang="es-ES" dirty="0"/>
              <a:t> </a:t>
            </a:r>
          </a:p>
          <a:p>
            <a:pPr marL="285750" indent="-285750">
              <a:buFontTx/>
              <a:buChar char="-"/>
            </a:pPr>
            <a:r>
              <a:rPr lang="es-ES" b="1" dirty="0">
                <a:solidFill>
                  <a:schemeClr val="bg2"/>
                </a:solidFill>
              </a:rPr>
              <a:t>3 </a:t>
            </a:r>
            <a:r>
              <a:rPr lang="es-ES" b="1" dirty="0" err="1">
                <a:solidFill>
                  <a:schemeClr val="bg2"/>
                </a:solidFill>
              </a:rPr>
              <a:t>enterotipos</a:t>
            </a:r>
            <a:r>
              <a:rPr lang="es-ES" b="1" dirty="0">
                <a:solidFill>
                  <a:schemeClr val="bg2"/>
                </a:solidFill>
              </a:rPr>
              <a:t> </a:t>
            </a:r>
            <a:r>
              <a:rPr lang="es-ES" dirty="0"/>
              <a:t>principales en individuos sanos según el </a:t>
            </a:r>
            <a:r>
              <a:rPr lang="es-ES" dirty="0" err="1"/>
              <a:t>prodominio</a:t>
            </a:r>
            <a:r>
              <a:rPr lang="es-ES" dirty="0"/>
              <a:t> de un género bacteriano: </a:t>
            </a:r>
            <a:r>
              <a:rPr lang="es-ES_tradnl" i="1" dirty="0" err="1"/>
              <a:t>Bacteroides</a:t>
            </a:r>
            <a:r>
              <a:rPr lang="es-ES_tradnl" i="1" dirty="0"/>
              <a:t>,</a:t>
            </a:r>
            <a:r>
              <a:rPr lang="es-ES_tradnl" dirty="0"/>
              <a:t> </a:t>
            </a:r>
            <a:r>
              <a:rPr lang="es-ES_tradnl" i="1" dirty="0" err="1"/>
              <a:t>Prevotella</a:t>
            </a:r>
            <a:r>
              <a:rPr lang="es-ES_tradnl" dirty="0"/>
              <a:t> y </a:t>
            </a:r>
            <a:r>
              <a:rPr lang="es-ES_tradnl" i="1" dirty="0" err="1"/>
              <a:t>Ruminococcus</a:t>
            </a:r>
            <a:r>
              <a:rPr lang="es-ES" dirty="0"/>
              <a:t> </a:t>
            </a:r>
          </a:p>
          <a:p>
            <a:pPr marL="285750" indent="-285750">
              <a:buFontTx/>
              <a:buChar char="-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3969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4" name="Imagen 3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55D41A31-19D2-494B-817D-5AAB4B31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544" y="717300"/>
            <a:ext cx="3889997" cy="5629275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9022D08-A3E6-6C4D-AE49-3DCCC3E24D7D}"/>
              </a:ext>
            </a:extLst>
          </p:cNvPr>
          <p:cNvSpPr/>
          <p:nvPr/>
        </p:nvSpPr>
        <p:spPr>
          <a:xfrm>
            <a:off x="7820289" y="6243125"/>
            <a:ext cx="2091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/>
              <a:t>Wooley</a:t>
            </a:r>
            <a:r>
              <a:rPr lang="es-ES" dirty="0"/>
              <a:t> et al, 2010</a:t>
            </a:r>
            <a:endParaRPr lang="es-ES" dirty="0">
              <a:effectLst/>
            </a:endParaRPr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92B52FC8-D692-5F42-B2F3-791016560175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000" b="1" dirty="0"/>
              <a:t>Etapas de trabajo en los estudios </a:t>
            </a:r>
            <a:r>
              <a:rPr lang="es-ES_tradnl" sz="2000" b="1" dirty="0" err="1"/>
              <a:t>ómicos</a:t>
            </a:r>
            <a:endParaRPr lang="es-ES_tradnl" sz="2000" b="1" dirty="0"/>
          </a:p>
          <a:p>
            <a:endParaRPr lang="es-ES" sz="200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463438" y="1257339"/>
            <a:ext cx="44549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Etapas de trabajo en un estudio </a:t>
            </a:r>
            <a:r>
              <a:rPr lang="es-ES" b="1" dirty="0" err="1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ómico</a:t>
            </a:r>
            <a:r>
              <a:rPr lang="es-ES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de poblaciones</a:t>
            </a:r>
          </a:p>
          <a:p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s-ES" dirty="0"/>
              <a:t>Diseño experimental</a:t>
            </a:r>
          </a:p>
          <a:p>
            <a:pPr marL="342900" indent="-342900">
              <a:buAutoNum type="arabicPeriod"/>
            </a:pPr>
            <a:r>
              <a:rPr lang="es-ES" dirty="0"/>
              <a:t>Extracción del ADN de cada muestra </a:t>
            </a:r>
          </a:p>
          <a:p>
            <a:pPr marL="342900" indent="-342900">
              <a:buAutoNum type="arabicPeriod"/>
            </a:pPr>
            <a:r>
              <a:rPr lang="es-ES" dirty="0"/>
              <a:t>Preparación de las bibliotecas o librerías</a:t>
            </a:r>
          </a:p>
          <a:p>
            <a:pPr marL="342900" indent="-342900">
              <a:buAutoNum type="arabicPeriod"/>
            </a:pPr>
            <a:r>
              <a:rPr lang="es-ES" dirty="0"/>
              <a:t>Proceso de secuenciación en un equipo adecuado</a:t>
            </a:r>
          </a:p>
          <a:p>
            <a:pPr marL="342900" indent="-342900">
              <a:buAutoNum type="arabicPeriod"/>
            </a:pPr>
            <a:r>
              <a:rPr lang="es-ES" dirty="0"/>
              <a:t>Análisis </a:t>
            </a:r>
            <a:r>
              <a:rPr lang="es-ES" dirty="0" err="1"/>
              <a:t>bioinformático</a:t>
            </a:r>
            <a:endParaRPr lang="es-ES" b="1" dirty="0">
              <a:latin typeface="Arial" panose="020B060402020202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616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Diseño experimental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2759162-C0EF-F149-8777-832631FADBA5}"/>
              </a:ext>
            </a:extLst>
          </p:cNvPr>
          <p:cNvSpPr/>
          <p:nvPr/>
        </p:nvSpPr>
        <p:spPr>
          <a:xfrm>
            <a:off x="1154857" y="870696"/>
            <a:ext cx="988228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s-ES_tradnl" sz="2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indent="-342900" algn="just">
              <a:spcAft>
                <a:spcPts val="0"/>
              </a:spcAft>
              <a:buFontTx/>
              <a:buChar char="-"/>
            </a:pPr>
            <a:r>
              <a:rPr lang="es-ES_tradnl" sz="2200" b="1" dirty="0">
                <a:solidFill>
                  <a:schemeClr val="bg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Objetivo e hipótesis claras</a:t>
            </a:r>
            <a:r>
              <a:rPr lang="es-ES_tradnl" sz="2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Cómo afecta una enfermedad o uso de un </a:t>
            </a:r>
            <a:r>
              <a:rPr lang="es-ES_tradnl" sz="22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probiótico</a:t>
            </a:r>
            <a:r>
              <a:rPr lang="es-ES_tradnl" sz="2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Excepción: Estudios basados en la minería de datos. </a:t>
            </a:r>
          </a:p>
          <a:p>
            <a:pPr algn="just">
              <a:spcAft>
                <a:spcPts val="0"/>
              </a:spcAft>
            </a:pPr>
            <a:endParaRPr lang="es-ES" sz="2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_tradnl" sz="2200" b="1" dirty="0">
                <a:solidFill>
                  <a:schemeClr val="bg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Tamaño de la muestra a secuenciar, uso de réplicas y recursos disponibles.</a:t>
            </a:r>
          </a:p>
          <a:p>
            <a:pPr algn="just">
              <a:spcAft>
                <a:spcPts val="0"/>
              </a:spcAft>
            </a:pPr>
            <a:r>
              <a:rPr lang="es-ES_tradnl" sz="2200" b="1" dirty="0">
                <a:solidFill>
                  <a:schemeClr val="bg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_tradnl" sz="2200" b="1" dirty="0">
                <a:solidFill>
                  <a:schemeClr val="bg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Conocimiento previo</a:t>
            </a:r>
            <a:r>
              <a:rPr lang="es-ES_tradnl" sz="2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Implementar los pipelines, descarga del software, diseñar los scripts</a:t>
            </a:r>
          </a:p>
          <a:p>
            <a:pPr algn="just">
              <a:spcAft>
                <a:spcPts val="0"/>
              </a:spcAft>
            </a:pPr>
            <a:endParaRPr lang="es-ES_tradnl" sz="2200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_tradnl" sz="2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Extraer conclusiones: Estadística y validaciones</a:t>
            </a:r>
          </a:p>
          <a:p>
            <a:pPr algn="just">
              <a:spcAft>
                <a:spcPts val="0"/>
              </a:spcAft>
            </a:pPr>
            <a:r>
              <a:rPr lang="es-ES_tradnl" sz="22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s-ES" sz="22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571605D-5E8E-1B44-BCDA-86DE0B1DC43D}"/>
              </a:ext>
            </a:extLst>
          </p:cNvPr>
          <p:cNvSpPr/>
          <p:nvPr/>
        </p:nvSpPr>
        <p:spPr>
          <a:xfrm>
            <a:off x="1821591" y="5436844"/>
            <a:ext cx="718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_tradnl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¡Hay que tener en cuenta los recursos tanto económicos como de conocimiento durante todo el proceso!</a:t>
            </a:r>
            <a:endParaRPr lang="es-ES" b="1" dirty="0">
              <a:solidFill>
                <a:schemeClr val="bg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566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sz="2800" dirty="0">
                <a:solidFill>
                  <a:srgbClr val="E64F13"/>
                </a:solidFill>
              </a:rPr>
              <a:t>Proceso de secuenciación en un equipo adecuado</a:t>
            </a:r>
          </a:p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ADC25070-C586-6C4C-B484-178E08A68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423" y="976162"/>
            <a:ext cx="7627534" cy="4905676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06D3F14-DC4A-C74A-AF05-BF1800564BB1}"/>
              </a:ext>
            </a:extLst>
          </p:cNvPr>
          <p:cNvSpPr/>
          <p:nvPr/>
        </p:nvSpPr>
        <p:spPr>
          <a:xfrm>
            <a:off x="7566443" y="608475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Santos et al., 2020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9791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sz="2800" dirty="0">
                <a:solidFill>
                  <a:srgbClr val="E64F13"/>
                </a:solidFill>
              </a:rPr>
              <a:t>Proceso de secuenciación en un equipo adecuado</a:t>
            </a:r>
          </a:p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CD7056-FE23-0C45-B3ED-3A1F883B680B}"/>
              </a:ext>
            </a:extLst>
          </p:cNvPr>
          <p:cNvSpPr/>
          <p:nvPr/>
        </p:nvSpPr>
        <p:spPr>
          <a:xfrm>
            <a:off x="757587" y="1259175"/>
            <a:ext cx="920105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s-ES_tradnl" sz="2000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" sz="20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Equipos </a:t>
            </a:r>
            <a:r>
              <a:rPr lang="es-ES" sz="2000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Illumina</a:t>
            </a:r>
            <a:r>
              <a:rPr lang="es-ES" sz="20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 Ion </a:t>
            </a:r>
            <a:r>
              <a:rPr lang="es-ES" sz="2000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Torrent</a:t>
            </a:r>
            <a:endParaRPr lang="es-ES" sz="2000" b="1" dirty="0">
              <a:solidFill>
                <a:srgbClr val="E64F1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s-ES" sz="2000" dirty="0">
              <a:solidFill>
                <a:srgbClr val="E64F1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Más utilizados por la baja tasa de error (0,1-1%), lecturas entre 150-300 </a:t>
            </a:r>
            <a:r>
              <a:rPr lang="es-ES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pb</a:t>
            </a: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 </a:t>
            </a:r>
            <a:r>
              <a:rPr lang="es-ES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paired-end</a:t>
            </a: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single-</a:t>
            </a:r>
            <a:r>
              <a:rPr lang="es-ES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end</a:t>
            </a: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es-E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" sz="2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Desventajas: </a:t>
            </a: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Paso previo de amplificación por PCR, introducen errores en las fases iniciales</a:t>
            </a: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Lecturas de cadena corta</a:t>
            </a:r>
          </a:p>
          <a:p>
            <a:pPr algn="just">
              <a:spcAft>
                <a:spcPts val="0"/>
              </a:spcAft>
            </a:pPr>
            <a:endParaRPr lang="es-E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203FC4DD-8E2E-794E-A021-CA122C183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39" y="4107648"/>
            <a:ext cx="2415648" cy="2229829"/>
          </a:xfrm>
          <a:prstGeom prst="rect">
            <a:avLst/>
          </a:prstGeom>
        </p:spPr>
      </p:pic>
      <p:pic>
        <p:nvPicPr>
          <p:cNvPr id="11" name="Imagen 10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AB017DB-1708-E649-81E3-5DFA6F47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026" y="3902210"/>
            <a:ext cx="2844800" cy="28448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53D2E1B-826E-254F-925C-2B9668CCCAEE}"/>
              </a:ext>
            </a:extLst>
          </p:cNvPr>
          <p:cNvSpPr/>
          <p:nvPr/>
        </p:nvSpPr>
        <p:spPr>
          <a:xfrm>
            <a:off x="5673426" y="6152811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Illumina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E38D3F8-0D89-6447-83B0-CC4C467E7C37}"/>
              </a:ext>
            </a:extLst>
          </p:cNvPr>
          <p:cNvSpPr/>
          <p:nvPr/>
        </p:nvSpPr>
        <p:spPr>
          <a:xfrm>
            <a:off x="9062171" y="6214687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Ion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Torrent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76011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sz="2800" dirty="0">
                <a:solidFill>
                  <a:srgbClr val="E64F13"/>
                </a:solidFill>
              </a:rPr>
              <a:t>Proceso de secuenciación en un equipo adecuado</a:t>
            </a:r>
          </a:p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CD7056-FE23-0C45-B3ED-3A1F883B680B}"/>
              </a:ext>
            </a:extLst>
          </p:cNvPr>
          <p:cNvSpPr/>
          <p:nvPr/>
        </p:nvSpPr>
        <p:spPr>
          <a:xfrm>
            <a:off x="778936" y="1458065"/>
            <a:ext cx="977822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s-ES_tradnl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" sz="20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Equipos Oxford </a:t>
            </a:r>
            <a:r>
              <a:rPr lang="es-ES" sz="2000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Nanopore</a:t>
            </a:r>
            <a:r>
              <a:rPr lang="es-ES" sz="2000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algn="just">
              <a:spcAft>
                <a:spcPts val="0"/>
              </a:spcAft>
            </a:pPr>
            <a:endParaRPr lang="es-E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Modelos de secuenciadores de la compañía son pequeños y portátiles (</a:t>
            </a:r>
            <a:r>
              <a:rPr lang="es-ES_tradnl" sz="2000" dirty="0" err="1"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Análisis de identificación de especies puede ser a tiempo real, a la vez que se realiza la secuenciación:</a:t>
            </a:r>
          </a:p>
          <a:p>
            <a:pPr algn="just">
              <a:spcAft>
                <a:spcPts val="0"/>
              </a:spcAft>
            </a:pPr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‘s in </a:t>
            </a: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</a:t>
            </a:r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just">
              <a:spcAft>
                <a:spcPts val="0"/>
              </a:spcAft>
            </a:pPr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s-ES_tradnl" sz="2000" dirty="0" err="1">
                <a:latin typeface="Arial" panose="020B0604020202020204" pitchFamily="34" charset="0"/>
                <a:cs typeface="Arial" panose="020B0604020202020204" pitchFamily="34" charset="0"/>
              </a:rPr>
              <a:t>nanoporetech.com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_tradnl" sz="2000" dirty="0" err="1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-centre/whats-my-pot-wimp-quantitative-analysis-tool-real-time-species-identification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n 3" descr="Un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0A2B7A4F-AF9F-8C45-B956-E9C1DCC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547511" y="4560108"/>
            <a:ext cx="3235607" cy="183924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6208A6D-5469-B74C-A449-7760E1018CB5}"/>
              </a:ext>
            </a:extLst>
          </p:cNvPr>
          <p:cNvSpPr/>
          <p:nvPr/>
        </p:nvSpPr>
        <p:spPr>
          <a:xfrm>
            <a:off x="778936" y="53999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Desventaja</a:t>
            </a:r>
            <a:r>
              <a:rPr lang="es-ES_tradnl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Su tasa de error oscila entre un 5-10% y los precios suelen ser más elevados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0669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sz="2800" dirty="0">
                <a:solidFill>
                  <a:srgbClr val="E64F13"/>
                </a:solidFill>
              </a:rPr>
              <a:t>Proceso de secuenciación en un equipo adecuado</a:t>
            </a:r>
          </a:p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C521D07-5F46-8545-95DA-E02CEA70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95" y="3316293"/>
            <a:ext cx="2707758" cy="186581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DE7759F-39E7-1744-A956-5CDE847B2D0E}"/>
              </a:ext>
            </a:extLst>
          </p:cNvPr>
          <p:cNvSpPr/>
          <p:nvPr/>
        </p:nvSpPr>
        <p:spPr>
          <a:xfrm>
            <a:off x="943228" y="1359252"/>
            <a:ext cx="445492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s-ES_tradnl" sz="2000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Pacific</a:t>
            </a:r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Biosciencies</a:t>
            </a:r>
            <a:r>
              <a:rPr lang="es-ES" sz="20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spcAft>
                <a:spcPts val="0"/>
              </a:spcAft>
            </a:pPr>
            <a:endParaRPr lang="es-E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Lecturas muy largas, estudios metagenómicos</a:t>
            </a: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29AA913-FCD8-9C49-AE58-F5D382CA31A4}"/>
              </a:ext>
            </a:extLst>
          </p:cNvPr>
          <p:cNvSpPr/>
          <p:nvPr/>
        </p:nvSpPr>
        <p:spPr>
          <a:xfrm>
            <a:off x="778936" y="53999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Desventaja</a:t>
            </a:r>
            <a:r>
              <a:rPr lang="es-ES_tradnl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Su tasa de error oscila entre un 5-10% y los precios suelen ser más elevados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BB68CFA-3A64-EE4D-A062-80454564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243" y="2849054"/>
            <a:ext cx="5967420" cy="24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2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327710"/>
            <a:ext cx="7800687" cy="730787"/>
          </a:xfrm>
        </p:spPr>
        <p:txBody>
          <a:bodyPr/>
          <a:lstStyle/>
          <a:p>
            <a:r>
              <a:rPr lang="es-ES_tradnl" sz="2000" b="1" dirty="0"/>
              <a:t>Planificación de las sesiones</a:t>
            </a:r>
          </a:p>
          <a:p>
            <a:endParaRPr lang="es-ES" sz="20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FCBDE14-640F-6849-B588-F8CC5F228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369080"/>
              </p:ext>
            </p:extLst>
          </p:nvPr>
        </p:nvGraphicFramePr>
        <p:xfrm>
          <a:off x="1326141" y="637308"/>
          <a:ext cx="8522938" cy="6039043"/>
        </p:xfrm>
        <a:graphic>
          <a:graphicData uri="http://schemas.openxmlformats.org/drawingml/2006/table">
            <a:tbl>
              <a:tblPr>
                <a:effectLst/>
                <a:tableStyleId>{073A0DAA-6AF3-43AB-8588-CEC1D06C72B9}</a:tableStyleId>
              </a:tblPr>
              <a:tblGrid>
                <a:gridCol w="2250284">
                  <a:extLst>
                    <a:ext uri="{9D8B030D-6E8A-4147-A177-3AD203B41FA5}">
                      <a16:colId xmlns:a16="http://schemas.microsoft.com/office/drawing/2014/main" val="3185949673"/>
                    </a:ext>
                  </a:extLst>
                </a:gridCol>
                <a:gridCol w="1440711">
                  <a:extLst>
                    <a:ext uri="{9D8B030D-6E8A-4147-A177-3AD203B41FA5}">
                      <a16:colId xmlns:a16="http://schemas.microsoft.com/office/drawing/2014/main" val="870755196"/>
                    </a:ext>
                  </a:extLst>
                </a:gridCol>
                <a:gridCol w="4831943">
                  <a:extLst>
                    <a:ext uri="{9D8B030D-6E8A-4147-A177-3AD203B41FA5}">
                      <a16:colId xmlns:a16="http://schemas.microsoft.com/office/drawing/2014/main" val="3537705430"/>
                    </a:ext>
                  </a:extLst>
                </a:gridCol>
              </a:tblGrid>
              <a:tr h="5830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Fecha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Contenido/Tema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7797988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</a:t>
                      </a:r>
                      <a:endParaRPr lang="es-ES" sz="105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16/09/2024</a:t>
                      </a:r>
                      <a:endParaRPr lang="es-ES" sz="105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Tutoría colectiva / Introducción Asignatura</a:t>
                      </a:r>
                      <a:r>
                        <a:rPr lang="es-ES" sz="8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s-ES" sz="105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ES" sz="105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4670330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2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Diseños experimentales- Metagenómica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645819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3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Metagenómica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304249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4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Metagenómica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4527061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5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Metataxonómica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5065924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6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200504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7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– Práctica 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04226495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8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– Práctica II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1947217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9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+Análisis e interpretación de resultados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1405790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10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7126133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11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resultados- Práctica 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655530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12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resultados- Práctica II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2763636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13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30/10/2024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Tutoría colectiva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86723286"/>
                  </a:ext>
                </a:extLst>
              </a:tr>
            </a:tbl>
          </a:graphicData>
        </a:graphic>
      </p:graphicFrame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03EF7D3-2AC0-C040-9834-4C38EA06FB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</p:spTree>
    <p:extLst>
      <p:ext uri="{BB962C8B-B14F-4D97-AF65-F5344CB8AC3E}">
        <p14:creationId xmlns:p14="http://schemas.microsoft.com/office/powerpoint/2010/main" val="2584585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90F8CCB-CA6D-894F-A980-132CF07FD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384814"/>
            <a:ext cx="10515600" cy="276999"/>
          </a:xfrm>
        </p:spPr>
        <p:txBody>
          <a:bodyPr/>
          <a:lstStyle/>
          <a:p>
            <a:r>
              <a:rPr lang="es-ES" dirty="0" err="1"/>
              <a:t>Pacific</a:t>
            </a:r>
            <a:r>
              <a:rPr lang="es-ES" dirty="0"/>
              <a:t> </a:t>
            </a:r>
            <a:r>
              <a:rPr lang="es-ES" dirty="0" err="1"/>
              <a:t>Biosciencies</a:t>
            </a:r>
            <a:endParaRPr lang="es-ES" dirty="0"/>
          </a:p>
          <a:p>
            <a:r>
              <a:rPr lang="es-ES" dirty="0"/>
              <a:t>- "</a:t>
            </a:r>
            <a:r>
              <a:rPr lang="es-ES" dirty="0" err="1"/>
              <a:t>Metagenome</a:t>
            </a:r>
            <a:r>
              <a:rPr lang="es-ES" dirty="0"/>
              <a:t> </a:t>
            </a:r>
            <a:r>
              <a:rPr lang="es-ES" dirty="0" err="1"/>
              <a:t>assembly</a:t>
            </a:r>
            <a:r>
              <a:rPr lang="es-ES" dirty="0"/>
              <a:t> and </a:t>
            </a:r>
            <a:r>
              <a:rPr lang="es-ES" dirty="0" err="1"/>
              <a:t>characterization</a:t>
            </a:r>
            <a:r>
              <a:rPr lang="es-ES" dirty="0"/>
              <a:t> of a </a:t>
            </a:r>
            <a:r>
              <a:rPr lang="es-ES" dirty="0" err="1"/>
              <a:t>pooled</a:t>
            </a:r>
            <a:r>
              <a:rPr lang="es-ES" dirty="0"/>
              <a:t> human fecal </a:t>
            </a:r>
            <a:r>
              <a:rPr lang="es-ES" dirty="0" err="1"/>
              <a:t>reference</a:t>
            </a:r>
            <a:r>
              <a:rPr lang="es-ES" dirty="0"/>
              <a:t> (EMEA </a:t>
            </a:r>
            <a:r>
              <a:rPr lang="es-ES" dirty="0" err="1"/>
              <a:t>Broadcast</a:t>
            </a:r>
            <a:r>
              <a:rPr lang="es-ES" dirty="0"/>
              <a:t>)".</a:t>
            </a:r>
          </a:p>
          <a:p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A263DE8-A8B6-F546-A06F-DA85E2D5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4" y="1897403"/>
            <a:ext cx="10515600" cy="1325563"/>
          </a:xfrm>
        </p:spPr>
        <p:txBody>
          <a:bodyPr/>
          <a:lstStyle/>
          <a:p>
            <a:r>
              <a:rPr lang="es-ES" sz="1600" dirty="0"/>
              <a:t>https://</a:t>
            </a:r>
            <a:r>
              <a:rPr lang="es-ES" sz="1600" dirty="0" err="1"/>
              <a:t>www.pacb.com</a:t>
            </a:r>
            <a:r>
              <a:rPr lang="es-ES" sz="1600" dirty="0"/>
              <a:t>/</a:t>
            </a:r>
            <a:r>
              <a:rPr lang="es-ES" sz="1600" dirty="0" err="1"/>
              <a:t>engage</a:t>
            </a:r>
            <a:r>
              <a:rPr lang="es-ES" sz="1600" dirty="0"/>
              <a:t>/</a:t>
            </a:r>
            <a:r>
              <a:rPr lang="es-ES" sz="1600" dirty="0" err="1"/>
              <a:t>webinars</a:t>
            </a:r>
            <a:r>
              <a:rPr lang="es-ES" sz="1600" dirty="0"/>
              <a:t>/</a:t>
            </a: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CB7C9DA-E248-2244-8A01-EB0B5E0C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9" y="2538794"/>
            <a:ext cx="5846618" cy="21924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6CD8E7-ABC2-4F4A-A968-8D5A02E2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57" y="2560184"/>
            <a:ext cx="6095999" cy="31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548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_tradnl" dirty="0"/>
              <a:t>Preparación de librerías o bibliotecas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6305" y="5264840"/>
            <a:ext cx="11316101" cy="1143839"/>
          </a:xfrm>
        </p:spPr>
        <p:txBody>
          <a:bodyPr/>
          <a:lstStyle/>
          <a:p>
            <a:pPr marL="457200" lvl="1" indent="0">
              <a:buNone/>
            </a:pPr>
            <a:r>
              <a:rPr lang="es-ES" sz="1800" b="1" dirty="0">
                <a:solidFill>
                  <a:srgbClr val="E64F13"/>
                </a:solidFill>
              </a:rPr>
              <a:t>OBJETIVO: </a:t>
            </a:r>
          </a:p>
          <a:p>
            <a:pPr marL="457200" lvl="1" indent="0">
              <a:buNone/>
            </a:pPr>
            <a:r>
              <a:rPr lang="es-ES" sz="1800" dirty="0"/>
              <a:t>Obtener fragmentos cortos de ADN a secuenciar con equipos como los de </a:t>
            </a:r>
            <a:r>
              <a:rPr lang="es-ES" sz="1800" dirty="0" err="1"/>
              <a:t>Illumina</a:t>
            </a:r>
            <a:r>
              <a:rPr lang="es-ES" sz="1800" dirty="0"/>
              <a:t> o Ion </a:t>
            </a:r>
            <a:r>
              <a:rPr lang="es-ES" sz="1800" dirty="0" err="1"/>
              <a:t>Torrent</a:t>
            </a:r>
            <a:r>
              <a:rPr lang="es-ES" sz="1800" dirty="0"/>
              <a:t>. Creación de </a:t>
            </a:r>
            <a:r>
              <a:rPr lang="es-ES_tradnl" sz="1800" dirty="0"/>
              <a:t>las bibliotecas (o librerías).</a:t>
            </a:r>
          </a:p>
          <a:p>
            <a:pPr marL="457200" lvl="1" indent="0">
              <a:buNone/>
            </a:pPr>
            <a:r>
              <a:rPr lang="es-ES_tradnl" sz="1800" dirty="0"/>
              <a:t>Añadir adaptadores a los extremos de los fragmentos de ADN a secuenciar</a:t>
            </a:r>
            <a:endParaRPr lang="es-ES" sz="1800" dirty="0"/>
          </a:p>
        </p:txBody>
      </p:sp>
      <p:pic>
        <p:nvPicPr>
          <p:cNvPr id="13" name="Imagen 1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C3E9199F-53D3-AA4E-99BB-D25006C1F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56" y="1582629"/>
            <a:ext cx="2565400" cy="3251200"/>
          </a:xfrm>
          <a:prstGeom prst="rect">
            <a:avLst/>
          </a:prstGeom>
        </p:spPr>
      </p:pic>
      <p:pic>
        <p:nvPicPr>
          <p:cNvPr id="4" name="Imagen 3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A07AAF6D-95E0-F14D-B050-9241E6F6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864" y="1787225"/>
            <a:ext cx="7160963" cy="284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13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_tradnl" dirty="0"/>
              <a:t>Preparación de librerías o bibliotecas</a:t>
            </a:r>
            <a:endParaRPr lang="es-ES" dirty="0"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FBFC839E-93BD-624F-9060-FDE4522A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226" y="687533"/>
            <a:ext cx="7420330" cy="4778853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D2C9DC1-1215-6246-8316-01109CDC1909}"/>
              </a:ext>
            </a:extLst>
          </p:cNvPr>
          <p:cNvSpPr/>
          <p:nvPr/>
        </p:nvSpPr>
        <p:spPr>
          <a:xfrm>
            <a:off x="1508561" y="5380672"/>
            <a:ext cx="954139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dirty="0"/>
              <a:t>Proceso de </a:t>
            </a:r>
            <a:r>
              <a:rPr lang="es-ES_tradnl" b="1" dirty="0">
                <a:solidFill>
                  <a:srgbClr val="E64F13"/>
                </a:solidFill>
              </a:rPr>
              <a:t>multiplexado</a:t>
            </a:r>
            <a:r>
              <a:rPr lang="es-ES_tradnl" dirty="0"/>
              <a:t> y </a:t>
            </a:r>
            <a:r>
              <a:rPr lang="es-ES_tradnl" b="1" dirty="0" err="1">
                <a:solidFill>
                  <a:srgbClr val="E64F13"/>
                </a:solidFill>
              </a:rPr>
              <a:t>demultiplexado</a:t>
            </a:r>
            <a:r>
              <a:rPr lang="es-ES_tradnl" dirty="0"/>
              <a:t> en </a:t>
            </a:r>
            <a:r>
              <a:rPr lang="es-ES_tradnl" dirty="0" err="1"/>
              <a:t>Illumina</a:t>
            </a:r>
            <a:r>
              <a:rPr lang="es-ES_tradnl" dirty="0"/>
              <a:t>.</a:t>
            </a:r>
          </a:p>
          <a:p>
            <a:r>
              <a:rPr lang="es-ES_tradnl" dirty="0"/>
              <a:t>Realizar un </a:t>
            </a:r>
            <a:r>
              <a:rPr lang="es-ES_tradnl" i="1" dirty="0"/>
              <a:t>pool</a:t>
            </a:r>
            <a:r>
              <a:rPr lang="es-ES_tradnl" dirty="0"/>
              <a:t> y combinar todas las muestras a secuenciar en el mismo chip, ya que se secuencian juntas en un mismo </a:t>
            </a:r>
            <a:r>
              <a:rPr lang="es-ES_tradnl" i="1" dirty="0"/>
              <a:t>run</a:t>
            </a:r>
            <a:r>
              <a:rPr lang="es-ES_tradnl" dirty="0"/>
              <a:t> o carrera. Para poder distinguirlas en el futuro, cada muestra tiene un código de barras o </a:t>
            </a:r>
            <a:r>
              <a:rPr lang="es-ES_tradnl" i="1" dirty="0" err="1"/>
              <a:t>barcode</a:t>
            </a:r>
            <a:r>
              <a:rPr lang="es-ES_tradnl" i="1" dirty="0"/>
              <a:t>.</a:t>
            </a:r>
            <a:r>
              <a:rPr lang="es-ES_tradnl" dirty="0"/>
              <a:t> 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F2C9CB3-400B-1242-947B-F89BCBE08B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</p:spTree>
    <p:extLst>
      <p:ext uri="{BB962C8B-B14F-4D97-AF65-F5344CB8AC3E}">
        <p14:creationId xmlns:p14="http://schemas.microsoft.com/office/powerpoint/2010/main" val="413350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Diseño experimental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6" name="Google Shape;75;p13">
            <a:extLst>
              <a:ext uri="{FF2B5EF4-FFF2-40B4-BE49-F238E27FC236}">
                <a16:creationId xmlns:a16="http://schemas.microsoft.com/office/drawing/2014/main" id="{74C051AD-6787-6E4F-82EB-8E458068E3E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10" t="6872" r="3978" b="4678"/>
          <a:stretch/>
        </p:blipFill>
        <p:spPr>
          <a:xfrm>
            <a:off x="2695410" y="1224167"/>
            <a:ext cx="6178769" cy="327032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8EAE382-A46D-BD45-8BCE-D4C82C63887A}"/>
              </a:ext>
            </a:extLst>
          </p:cNvPr>
          <p:cNvSpPr txBox="1"/>
          <p:nvPr/>
        </p:nvSpPr>
        <p:spPr>
          <a:xfrm>
            <a:off x="1837231" y="5123758"/>
            <a:ext cx="8517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Una vez preparadas las librerías y secuenciados los datos, ya podemos proseguir con el control de calidad y el análisis de las secuencias</a:t>
            </a:r>
          </a:p>
        </p:txBody>
      </p:sp>
    </p:spTree>
    <p:extLst>
      <p:ext uri="{BB962C8B-B14F-4D97-AF65-F5344CB8AC3E}">
        <p14:creationId xmlns:p14="http://schemas.microsoft.com/office/powerpoint/2010/main" val="39538216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A48434-93B9-FE47-BC51-EF7D2545C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977850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Aula asignatura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3" y="6166672"/>
            <a:ext cx="4114249" cy="276999"/>
          </a:xfrm>
        </p:spPr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9" name="Imagen 8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DEE5BD35-9C2F-1548-B21B-F12B4005F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89" y="3009323"/>
            <a:ext cx="3604491" cy="2305198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59BA955E-9744-B748-8108-F638F3F6B2DA}"/>
              </a:ext>
            </a:extLst>
          </p:cNvPr>
          <p:cNvSpPr/>
          <p:nvPr/>
        </p:nvSpPr>
        <p:spPr>
          <a:xfrm flipV="1">
            <a:off x="443344" y="4368279"/>
            <a:ext cx="3670958" cy="595746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1ACC0D49-510C-514F-873C-CBB00BF81A09}"/>
              </a:ext>
            </a:extLst>
          </p:cNvPr>
          <p:cNvCxnSpPr>
            <a:cxnSpLocks/>
          </p:cNvCxnSpPr>
          <p:nvPr/>
        </p:nvCxnSpPr>
        <p:spPr>
          <a:xfrm flipV="1">
            <a:off x="4278247" y="4704252"/>
            <a:ext cx="1254593" cy="1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ángulo 17">
            <a:extLst>
              <a:ext uri="{FF2B5EF4-FFF2-40B4-BE49-F238E27FC236}">
                <a16:creationId xmlns:a16="http://schemas.microsoft.com/office/drawing/2014/main" id="{B9A7FD8B-AAAE-7A49-B61D-85622A74C103}"/>
              </a:ext>
            </a:extLst>
          </p:cNvPr>
          <p:cNvSpPr/>
          <p:nvPr/>
        </p:nvSpPr>
        <p:spPr>
          <a:xfrm>
            <a:off x="8371881" y="5444011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/>
              <a:t>(</a:t>
            </a:r>
            <a:r>
              <a:rPr lang="es-ES" b="1" dirty="0">
                <a:solidFill>
                  <a:srgbClr val="E64F13"/>
                </a:solidFill>
              </a:rPr>
              <a:t>SESIÓN 2</a:t>
            </a:r>
            <a:r>
              <a:rPr lang="es-ES" dirty="0"/>
              <a:t>)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273B0FD4-680F-0148-8222-1516F796F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76"/>
          <a:stretch/>
        </p:blipFill>
        <p:spPr>
          <a:xfrm>
            <a:off x="745629" y="1625397"/>
            <a:ext cx="3137917" cy="1520590"/>
          </a:xfrm>
          <a:prstGeom prst="rect">
            <a:avLst/>
          </a:prstGeom>
        </p:spPr>
      </p:pic>
      <p:pic>
        <p:nvPicPr>
          <p:cNvPr id="20" name="Imagen 19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5D66066A-FE09-9245-A22C-7F5F7B8B2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4619" y="1011420"/>
            <a:ext cx="4282842" cy="2314593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3C23ADC0-A78D-C549-8614-475FD0F2E8CD}"/>
              </a:ext>
            </a:extLst>
          </p:cNvPr>
          <p:cNvSpPr/>
          <p:nvPr/>
        </p:nvSpPr>
        <p:spPr>
          <a:xfrm>
            <a:off x="8456313" y="5855956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</a:rPr>
              <a:t>(SESIÓN 4)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8705043-4540-3946-B773-9E227E45BD4B}"/>
              </a:ext>
            </a:extLst>
          </p:cNvPr>
          <p:cNvSpPr/>
          <p:nvPr/>
        </p:nvSpPr>
        <p:spPr>
          <a:xfrm>
            <a:off x="7348866" y="5881425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latin typeface="Arial" panose="020B0604020202020204" pitchFamily="34" charset="0"/>
              </a:rPr>
              <a:t>dada2</a:t>
            </a:r>
            <a:endParaRPr lang="es-ES" dirty="0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B798B702-3A1E-4F45-B7A8-D47489D22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1671" y="3596171"/>
            <a:ext cx="5040115" cy="266985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0C164C42-A1B3-3444-91C1-35397BFCF74A}"/>
              </a:ext>
            </a:extLst>
          </p:cNvPr>
          <p:cNvSpPr/>
          <p:nvPr/>
        </p:nvSpPr>
        <p:spPr>
          <a:xfrm>
            <a:off x="8456313" y="3742666"/>
            <a:ext cx="182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E64F13"/>
                </a:solidFill>
              </a:rPr>
              <a:t>SESIÓN 6,7 y 8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99BAD0BC-A4FF-8347-8C3E-DD6D8422F7B1}"/>
              </a:ext>
            </a:extLst>
          </p:cNvPr>
          <p:cNvSpPr/>
          <p:nvPr/>
        </p:nvSpPr>
        <p:spPr>
          <a:xfrm>
            <a:off x="8715100" y="5005659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E64F13"/>
                </a:solidFill>
              </a:rPr>
              <a:t>SESIÓN 3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2F76011C-01F8-C34B-9749-38D2E5FCFD55}"/>
              </a:ext>
            </a:extLst>
          </p:cNvPr>
          <p:cNvSpPr/>
          <p:nvPr/>
        </p:nvSpPr>
        <p:spPr>
          <a:xfrm>
            <a:off x="9737461" y="4399920"/>
            <a:ext cx="2262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E64F13"/>
                </a:solidFill>
              </a:rPr>
              <a:t>SESIÓN 10, 11 y 12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C296029-4E9A-0247-8D86-9AB9C30A1464}"/>
              </a:ext>
            </a:extLst>
          </p:cNvPr>
          <p:cNvSpPr/>
          <p:nvPr/>
        </p:nvSpPr>
        <p:spPr>
          <a:xfrm>
            <a:off x="8174733" y="5606978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E64F13"/>
                </a:solidFill>
              </a:rPr>
              <a:t>SESIÓN 5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20BCADC-872B-D549-B045-A8DCE7A6A76A}"/>
              </a:ext>
            </a:extLst>
          </p:cNvPr>
          <p:cNvSpPr txBox="1"/>
          <p:nvPr/>
        </p:nvSpPr>
        <p:spPr>
          <a:xfrm>
            <a:off x="3366655" y="235527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06MBIF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00F7E22-AD93-B04C-A2AB-BFED23799373}"/>
              </a:ext>
            </a:extLst>
          </p:cNvPr>
          <p:cNvSpPr/>
          <p:nvPr/>
        </p:nvSpPr>
        <p:spPr>
          <a:xfrm>
            <a:off x="8263567" y="6126114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E64F13"/>
                </a:solidFill>
              </a:rPr>
              <a:t>SESIÓN 2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E6913B9-3EA2-7A4B-BF8D-DB987E66F39F}"/>
              </a:ext>
            </a:extLst>
          </p:cNvPr>
          <p:cNvSpPr txBox="1"/>
          <p:nvPr/>
        </p:nvSpPr>
        <p:spPr>
          <a:xfrm>
            <a:off x="5128048" y="6120505"/>
            <a:ext cx="328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PRÁCTICA METAGENÓMICA</a:t>
            </a:r>
          </a:p>
        </p:txBody>
      </p:sp>
    </p:spTree>
    <p:extLst>
      <p:ext uri="{BB962C8B-B14F-4D97-AF65-F5344CB8AC3E}">
        <p14:creationId xmlns:p14="http://schemas.microsoft.com/office/powerpoint/2010/main" val="3007670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Aula asignatura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3" y="6166672"/>
            <a:ext cx="4114249" cy="276999"/>
          </a:xfrm>
        </p:spPr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F082FAA2-8722-0244-94B7-12BECF717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46" y="1387825"/>
            <a:ext cx="3912177" cy="4287201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2F2F2D8F-1FBF-4546-A4FE-DDA1F707B747}"/>
              </a:ext>
            </a:extLst>
          </p:cNvPr>
          <p:cNvSpPr/>
          <p:nvPr/>
        </p:nvSpPr>
        <p:spPr>
          <a:xfrm>
            <a:off x="911639" y="1387825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E64F13"/>
                </a:solidFill>
              </a:rPr>
              <a:t>SESIÓN 3: </a:t>
            </a:r>
            <a:r>
              <a:rPr lang="es-ES" b="1" dirty="0" err="1">
                <a:solidFill>
                  <a:srgbClr val="E64F13"/>
                </a:solidFill>
              </a:rPr>
              <a:t>Metaphian</a:t>
            </a:r>
            <a:r>
              <a:rPr lang="es-ES" b="1" dirty="0">
                <a:solidFill>
                  <a:srgbClr val="E64F13"/>
                </a:solidFill>
              </a:rPr>
              <a:t> y </a:t>
            </a:r>
            <a:r>
              <a:rPr lang="es-ES" b="1" dirty="0" err="1">
                <a:solidFill>
                  <a:srgbClr val="E64F13"/>
                </a:solidFill>
              </a:rPr>
              <a:t>graphian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4B0F15C-7498-F149-A0DD-BC3DFEACE6BB}"/>
              </a:ext>
            </a:extLst>
          </p:cNvPr>
          <p:cNvSpPr/>
          <p:nvPr/>
        </p:nvSpPr>
        <p:spPr>
          <a:xfrm>
            <a:off x="911639" y="3059668"/>
            <a:ext cx="3561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Archivos a descargar del Aula: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072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Aula asignatura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3" y="6166672"/>
            <a:ext cx="4114249" cy="276999"/>
          </a:xfrm>
        </p:spPr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F2F2D8F-1FBF-4546-A4FE-DDA1F707B747}"/>
              </a:ext>
            </a:extLst>
          </p:cNvPr>
          <p:cNvSpPr/>
          <p:nvPr/>
        </p:nvSpPr>
        <p:spPr>
          <a:xfrm>
            <a:off x="911639" y="1387825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E64F13"/>
                </a:solidFill>
              </a:rPr>
              <a:t>SESIÓN 4: dada2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4B0F15C-7498-F149-A0DD-BC3DFEACE6BB}"/>
              </a:ext>
            </a:extLst>
          </p:cNvPr>
          <p:cNvSpPr/>
          <p:nvPr/>
        </p:nvSpPr>
        <p:spPr>
          <a:xfrm>
            <a:off x="911639" y="3059668"/>
            <a:ext cx="3561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Archivos a descargar del Aula:</a:t>
            </a:r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8777743-7F47-704D-9C1E-C077A0FD0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56" y="2587242"/>
            <a:ext cx="3868420" cy="2200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73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Aula asignatura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3" y="6166672"/>
            <a:ext cx="4114249" cy="276999"/>
          </a:xfrm>
        </p:spPr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F2F2D8F-1FBF-4546-A4FE-DDA1F707B747}"/>
              </a:ext>
            </a:extLst>
          </p:cNvPr>
          <p:cNvSpPr/>
          <p:nvPr/>
        </p:nvSpPr>
        <p:spPr>
          <a:xfrm>
            <a:off x="911639" y="1387825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E64F13"/>
                </a:solidFill>
              </a:rPr>
              <a:t>SESIÓN 6 7 y 8 : QIIME 2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4FE7845-6946-9F47-AB59-EF31B4AC4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868" y="1205344"/>
            <a:ext cx="5237464" cy="5328353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D8D2EE7-88C4-B04E-AAAF-D8155171C4D6}"/>
              </a:ext>
            </a:extLst>
          </p:cNvPr>
          <p:cNvSpPr/>
          <p:nvPr/>
        </p:nvSpPr>
        <p:spPr>
          <a:xfrm>
            <a:off x="911639" y="3059668"/>
            <a:ext cx="3561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Archivos a descargar del Aula: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697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dirty="0"/>
              <a:t>Aula asignatura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3" y="6166672"/>
            <a:ext cx="4114249" cy="276999"/>
          </a:xfrm>
        </p:spPr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F2F2D8F-1FBF-4546-A4FE-DDA1F707B747}"/>
              </a:ext>
            </a:extLst>
          </p:cNvPr>
          <p:cNvSpPr/>
          <p:nvPr/>
        </p:nvSpPr>
        <p:spPr>
          <a:xfrm>
            <a:off x="911639" y="1387825"/>
            <a:ext cx="53271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b="1" dirty="0">
                <a:solidFill>
                  <a:srgbClr val="E64F13"/>
                </a:solidFill>
              </a:rPr>
              <a:t>SESIÓN 10 11 y 12: Paquetes estadísticos en R</a:t>
            </a:r>
            <a:endParaRPr lang="en-US" altLang="es-ES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6F24F7-F6F7-5C41-9708-A6034AE7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536" y="1238549"/>
            <a:ext cx="4781637" cy="492529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2C68B7D8-304E-E94B-92D5-E466DB885343}"/>
              </a:ext>
            </a:extLst>
          </p:cNvPr>
          <p:cNvSpPr/>
          <p:nvPr/>
        </p:nvSpPr>
        <p:spPr>
          <a:xfrm>
            <a:off x="1051339" y="3100627"/>
            <a:ext cx="3561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Archivos a descargar del Aula: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8242244"/>
      </p:ext>
    </p:extLst>
  </p:cSld>
  <p:clrMapOvr>
    <a:masterClrMapping/>
  </p:clrMapOvr>
</p:sld>
</file>

<file path=ppt/theme/theme1.xml><?xml version="1.0" encoding="utf-8"?>
<a:theme xmlns:a="http://schemas.openxmlformats.org/drawingml/2006/main" name="Caratulas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D6AD5BDC-0BBE-BA4E-8263-E0887E4E75BB}"/>
    </a:ext>
  </a:extLst>
</a:theme>
</file>

<file path=ppt/theme/theme2.xml><?xml version="1.0" encoding="utf-8"?>
<a:theme xmlns:a="http://schemas.openxmlformats.org/drawingml/2006/main" name="Capítulo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1F0C2304-CBCC-B64F-A294-FFB31C1B0435}"/>
    </a:ext>
  </a:extLst>
</a:theme>
</file>

<file path=ppt/theme/theme3.xml><?xml version="1.0" encoding="utf-8"?>
<a:theme xmlns:a="http://schemas.openxmlformats.org/drawingml/2006/main" name="Destacados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CB959A07-0623-4844-BF21-F38DDB541755}"/>
    </a:ext>
  </a:extLst>
</a:theme>
</file>

<file path=ppt/theme/theme4.xml><?xml version="1.0" encoding="utf-8"?>
<a:theme xmlns:a="http://schemas.openxmlformats.org/drawingml/2006/main" name="Contenido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BB69BB77-6BDA-9E44-B237-9ABF44CF2275}"/>
    </a:ext>
  </a:extLst>
</a:theme>
</file>

<file path=ppt/theme/theme5.xml><?xml version="1.0" encoding="utf-8"?>
<a:theme xmlns:a="http://schemas.openxmlformats.org/drawingml/2006/main" name="Gráficos">
  <a:themeElements>
    <a:clrScheme name="Viu gráficos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2044519A-EC62-8F43-A324-B8425A2A0DD8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SUMMA_PlantillaPpt_VIU_V3 TIPOS CORPORATIVAS</Template>
  <TotalTime>13325</TotalTime>
  <Words>2085</Words>
  <Application>Microsoft Macintosh PowerPoint</Application>
  <PresentationFormat>Panorámica</PresentationFormat>
  <Paragraphs>343</Paragraphs>
  <Slides>44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44</vt:i4>
      </vt:variant>
    </vt:vector>
  </HeadingPairs>
  <TitlesOfParts>
    <vt:vector size="61" baseType="lpstr">
      <vt:lpstr>Apex New</vt:lpstr>
      <vt:lpstr>ApexNew-Light</vt:lpstr>
      <vt:lpstr>Arial</vt:lpstr>
      <vt:lpstr>Calibri</vt:lpstr>
      <vt:lpstr>FS Pimlico</vt:lpstr>
      <vt:lpstr>Google Sans</vt:lpstr>
      <vt:lpstr>Helvetica</vt:lpstr>
      <vt:lpstr>Menlo</vt:lpstr>
      <vt:lpstr>Periodico Display</vt:lpstr>
      <vt:lpstr>Periodico Display UltraLight</vt:lpstr>
      <vt:lpstr>Times New Roman</vt:lpstr>
      <vt:lpstr>Visuelt Pro</vt:lpstr>
      <vt:lpstr>Caratulas</vt:lpstr>
      <vt:lpstr>Capítulo</vt:lpstr>
      <vt:lpstr>Destacados Slide</vt:lpstr>
      <vt:lpstr>Contenido Slide</vt:lpstr>
      <vt:lpstr>Gráficos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Introducción al análisis de datos ómicos de poblaciones. Diseños experimentales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https://www.pacb.com/engage/webinars/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Planeta Sistemas y Operaciones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Lucas Milián Pascual</dc:creator>
  <cp:lastModifiedBy>Marta Sevillano González</cp:lastModifiedBy>
  <cp:revision>44</cp:revision>
  <dcterms:created xsi:type="dcterms:W3CDTF">2020-12-02T10:46:51Z</dcterms:created>
  <dcterms:modified xsi:type="dcterms:W3CDTF">2024-09-27T08:35:20Z</dcterms:modified>
</cp:coreProperties>
</file>